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9"/>
  </p:notesMasterIdLst>
  <p:sldIdLst>
    <p:sldId id="334" r:id="rId3"/>
    <p:sldId id="395" r:id="rId4"/>
    <p:sldId id="419" r:id="rId5"/>
    <p:sldId id="329" r:id="rId6"/>
    <p:sldId id="393" r:id="rId7"/>
    <p:sldId id="399" r:id="rId8"/>
    <p:sldId id="401" r:id="rId9"/>
    <p:sldId id="343" r:id="rId10"/>
    <p:sldId id="405" r:id="rId11"/>
    <p:sldId id="408" r:id="rId12"/>
    <p:sldId id="416" r:id="rId13"/>
    <p:sldId id="417" r:id="rId14"/>
    <p:sldId id="418" r:id="rId15"/>
    <p:sldId id="403" r:id="rId16"/>
    <p:sldId id="398" r:id="rId17"/>
    <p:sldId id="410" r:id="rId18"/>
    <p:sldId id="409" r:id="rId19"/>
    <p:sldId id="411" r:id="rId20"/>
    <p:sldId id="412" r:id="rId21"/>
    <p:sldId id="413" r:id="rId22"/>
    <p:sldId id="414" r:id="rId23"/>
    <p:sldId id="415" r:id="rId24"/>
    <p:sldId id="338" r:id="rId25"/>
    <p:sldId id="332" r:id="rId26"/>
    <p:sldId id="400" r:id="rId27"/>
    <p:sldId id="404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C39"/>
    <a:srgbClr val="FF9900"/>
    <a:srgbClr val="000000"/>
    <a:srgbClr val="FF8876"/>
    <a:srgbClr val="FED7D1"/>
    <a:srgbClr val="CDD2C8"/>
    <a:srgbClr val="69785B"/>
    <a:srgbClr val="F0F0F0"/>
    <a:srgbClr val="111D28"/>
    <a:srgbClr val="364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09105-3B6B-4FAD-AA3C-6B3851E433BB}" v="8" dt="2023-01-11T15:01:06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0704" autoAdjust="0"/>
  </p:normalViewPr>
  <p:slideViewPr>
    <p:cSldViewPr snapToGrid="0">
      <p:cViewPr>
        <p:scale>
          <a:sx n="66" d="100"/>
          <a:sy n="66" d="100"/>
        </p:scale>
        <p:origin x="47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rohmaier" userId="1c834294-13b2-4d35-9cdd-a896b444b719" providerId="ADAL" clId="{22A09105-3B6B-4FAD-AA3C-6B3851E433BB}"/>
    <pc:docChg chg="custSel addSld modSld modShowInfo">
      <pc:chgData name="David Strohmaier" userId="1c834294-13b2-4d35-9cdd-a896b444b719" providerId="ADAL" clId="{22A09105-3B6B-4FAD-AA3C-6B3851E433BB}" dt="2023-01-11T15:01:12.643" v="171" actId="1076"/>
      <pc:docMkLst>
        <pc:docMk/>
      </pc:docMkLst>
      <pc:sldChg chg="modSp">
        <pc:chgData name="David Strohmaier" userId="1c834294-13b2-4d35-9cdd-a896b444b719" providerId="ADAL" clId="{22A09105-3B6B-4FAD-AA3C-6B3851E433BB}" dt="2023-01-11T14:56:28.482" v="163" actId="14826"/>
        <pc:sldMkLst>
          <pc:docMk/>
          <pc:sldMk cId="574248279" sldId="343"/>
        </pc:sldMkLst>
        <pc:picChg chg="mod">
          <ac:chgData name="David Strohmaier" userId="1c834294-13b2-4d35-9cdd-a896b444b719" providerId="ADAL" clId="{22A09105-3B6B-4FAD-AA3C-6B3851E433BB}" dt="2023-01-11T14:56:28.482" v="163" actId="14826"/>
          <ac:picMkLst>
            <pc:docMk/>
            <pc:sldMk cId="574248279" sldId="343"/>
            <ac:picMk id="27" creationId="{97CC1531-A17E-4BE3-B035-B4F35B735DA0}"/>
          </ac:picMkLst>
        </pc:picChg>
      </pc:sldChg>
      <pc:sldChg chg="modTransition">
        <pc:chgData name="David Strohmaier" userId="1c834294-13b2-4d35-9cdd-a896b444b719" providerId="ADAL" clId="{22A09105-3B6B-4FAD-AA3C-6B3851E433BB}" dt="2023-01-11T14:51:10.278" v="89"/>
        <pc:sldMkLst>
          <pc:docMk/>
          <pc:sldMk cId="2364860032" sldId="362"/>
        </pc:sldMkLst>
      </pc:sldChg>
      <pc:sldChg chg="addSp delSp modSp mod">
        <pc:chgData name="David Strohmaier" userId="1c834294-13b2-4d35-9cdd-a896b444b719" providerId="ADAL" clId="{22A09105-3B6B-4FAD-AA3C-6B3851E433BB}" dt="2023-01-11T04:44:59.373" v="6" actId="478"/>
        <pc:sldMkLst>
          <pc:docMk/>
          <pc:sldMk cId="2425994070" sldId="368"/>
        </pc:sldMkLst>
        <pc:picChg chg="add del mod">
          <ac:chgData name="David Strohmaier" userId="1c834294-13b2-4d35-9cdd-a896b444b719" providerId="ADAL" clId="{22A09105-3B6B-4FAD-AA3C-6B3851E433BB}" dt="2023-01-11T04:44:59.373" v="6" actId="478"/>
          <ac:picMkLst>
            <pc:docMk/>
            <pc:sldMk cId="2425994070" sldId="368"/>
            <ac:picMk id="3" creationId="{23CD1300-AA82-A6CA-E7BF-12D9A26EA307}"/>
          </ac:picMkLst>
        </pc:picChg>
      </pc:sldChg>
      <pc:sldChg chg="modSp mod">
        <pc:chgData name="David Strohmaier" userId="1c834294-13b2-4d35-9cdd-a896b444b719" providerId="ADAL" clId="{22A09105-3B6B-4FAD-AA3C-6B3851E433BB}" dt="2023-01-11T14:52:20.516" v="113" actId="1038"/>
        <pc:sldMkLst>
          <pc:docMk/>
          <pc:sldMk cId="2889846549" sldId="381"/>
        </pc:sldMkLst>
        <pc:spChg chg="mod">
          <ac:chgData name="David Strohmaier" userId="1c834294-13b2-4d35-9cdd-a896b444b719" providerId="ADAL" clId="{22A09105-3B6B-4FAD-AA3C-6B3851E433BB}" dt="2023-01-11T14:52:20.516" v="113" actId="1038"/>
          <ac:spMkLst>
            <pc:docMk/>
            <pc:sldMk cId="2889846549" sldId="381"/>
            <ac:spMk id="8" creationId="{3D7EEED2-13ED-19AA-BF2F-F5424257D2D6}"/>
          </ac:spMkLst>
        </pc:spChg>
      </pc:sldChg>
      <pc:sldChg chg="modSp mod">
        <pc:chgData name="David Strohmaier" userId="1c834294-13b2-4d35-9cdd-a896b444b719" providerId="ADAL" clId="{22A09105-3B6B-4FAD-AA3C-6B3851E433BB}" dt="2023-01-11T14:52:57.219" v="137" actId="1038"/>
        <pc:sldMkLst>
          <pc:docMk/>
          <pc:sldMk cId="3053297594" sldId="382"/>
        </pc:sldMkLst>
        <pc:spChg chg="mod">
          <ac:chgData name="David Strohmaier" userId="1c834294-13b2-4d35-9cdd-a896b444b719" providerId="ADAL" clId="{22A09105-3B6B-4FAD-AA3C-6B3851E433BB}" dt="2023-01-11T14:52:57.219" v="137" actId="1038"/>
          <ac:spMkLst>
            <pc:docMk/>
            <pc:sldMk cId="3053297594" sldId="382"/>
            <ac:spMk id="8" creationId="{3D7EEED2-13ED-19AA-BF2F-F5424257D2D6}"/>
          </ac:spMkLst>
        </pc:spChg>
      </pc:sldChg>
      <pc:sldChg chg="modSp mod">
        <pc:chgData name="David Strohmaier" userId="1c834294-13b2-4d35-9cdd-a896b444b719" providerId="ADAL" clId="{22A09105-3B6B-4FAD-AA3C-6B3851E433BB}" dt="2023-01-11T14:53:19.685" v="161" actId="1038"/>
        <pc:sldMkLst>
          <pc:docMk/>
          <pc:sldMk cId="3485065560" sldId="383"/>
        </pc:sldMkLst>
        <pc:spChg chg="mod">
          <ac:chgData name="David Strohmaier" userId="1c834294-13b2-4d35-9cdd-a896b444b719" providerId="ADAL" clId="{22A09105-3B6B-4FAD-AA3C-6B3851E433BB}" dt="2023-01-11T14:53:19.685" v="161" actId="1038"/>
          <ac:spMkLst>
            <pc:docMk/>
            <pc:sldMk cId="3485065560" sldId="383"/>
            <ac:spMk id="8" creationId="{3D7EEED2-13ED-19AA-BF2F-F5424257D2D6}"/>
          </ac:spMkLst>
        </pc:spChg>
      </pc:sldChg>
      <pc:sldChg chg="modSp mod">
        <pc:chgData name="David Strohmaier" userId="1c834294-13b2-4d35-9cdd-a896b444b719" providerId="ADAL" clId="{22A09105-3B6B-4FAD-AA3C-6B3851E433BB}" dt="2023-01-11T14:49:39.632" v="87" actId="20577"/>
        <pc:sldMkLst>
          <pc:docMk/>
          <pc:sldMk cId="1319417090" sldId="388"/>
        </pc:sldMkLst>
        <pc:spChg chg="mod">
          <ac:chgData name="David Strohmaier" userId="1c834294-13b2-4d35-9cdd-a896b444b719" providerId="ADAL" clId="{22A09105-3B6B-4FAD-AA3C-6B3851E433BB}" dt="2023-01-11T14:49:39.632" v="87" actId="20577"/>
          <ac:spMkLst>
            <pc:docMk/>
            <pc:sldMk cId="1319417090" sldId="388"/>
            <ac:spMk id="18" creationId="{13B94A51-BFC8-AB76-56FD-37CC45E39E25}"/>
          </ac:spMkLst>
        </pc:spChg>
      </pc:sldChg>
      <pc:sldChg chg="modSp mod">
        <pc:chgData name="David Strohmaier" userId="1c834294-13b2-4d35-9cdd-a896b444b719" providerId="ADAL" clId="{22A09105-3B6B-4FAD-AA3C-6B3851E433BB}" dt="2023-01-11T04:45:47.002" v="34" actId="20577"/>
        <pc:sldMkLst>
          <pc:docMk/>
          <pc:sldMk cId="3588967402" sldId="389"/>
        </pc:sldMkLst>
        <pc:spChg chg="mod">
          <ac:chgData name="David Strohmaier" userId="1c834294-13b2-4d35-9cdd-a896b444b719" providerId="ADAL" clId="{22A09105-3B6B-4FAD-AA3C-6B3851E433BB}" dt="2023-01-11T04:45:47.002" v="34" actId="20577"/>
          <ac:spMkLst>
            <pc:docMk/>
            <pc:sldMk cId="3588967402" sldId="389"/>
            <ac:spMk id="23" creationId="{D055D958-D3DE-4F28-8ADB-54B1E479E711}"/>
          </ac:spMkLst>
        </pc:spChg>
      </pc:sldChg>
      <pc:sldChg chg="modSp mod">
        <pc:chgData name="David Strohmaier" userId="1c834294-13b2-4d35-9cdd-a896b444b719" providerId="ADAL" clId="{22A09105-3B6B-4FAD-AA3C-6B3851E433BB}" dt="2023-01-11T04:45:35.673" v="21" actId="20577"/>
        <pc:sldMkLst>
          <pc:docMk/>
          <pc:sldMk cId="2168637103" sldId="390"/>
        </pc:sldMkLst>
        <pc:spChg chg="mod">
          <ac:chgData name="David Strohmaier" userId="1c834294-13b2-4d35-9cdd-a896b444b719" providerId="ADAL" clId="{22A09105-3B6B-4FAD-AA3C-6B3851E433BB}" dt="2023-01-11T04:45:35.673" v="21" actId="20577"/>
          <ac:spMkLst>
            <pc:docMk/>
            <pc:sldMk cId="2168637103" sldId="390"/>
            <ac:spMk id="23" creationId="{D055D958-D3DE-4F28-8ADB-54B1E479E711}"/>
          </ac:spMkLst>
        </pc:spChg>
      </pc:sldChg>
      <pc:sldChg chg="addSp modSp add mod">
        <pc:chgData name="David Strohmaier" userId="1c834294-13b2-4d35-9cdd-a896b444b719" providerId="ADAL" clId="{22A09105-3B6B-4FAD-AA3C-6B3851E433BB}" dt="2023-01-11T15:01:12.643" v="171" actId="1076"/>
        <pc:sldMkLst>
          <pc:docMk/>
          <pc:sldMk cId="3495158175" sldId="392"/>
        </pc:sldMkLst>
        <pc:picChg chg="add mod">
          <ac:chgData name="David Strohmaier" userId="1c834294-13b2-4d35-9cdd-a896b444b719" providerId="ADAL" clId="{22A09105-3B6B-4FAD-AA3C-6B3851E433BB}" dt="2023-01-11T15:01:12.643" v="171" actId="1076"/>
          <ac:picMkLst>
            <pc:docMk/>
            <pc:sldMk cId="3495158175" sldId="392"/>
            <ac:picMk id="2" creationId="{C1FF5472-3FD9-2717-97A0-6C86FA75497B}"/>
          </ac:picMkLst>
        </pc:picChg>
        <pc:picChg chg="mod">
          <ac:chgData name="David Strohmaier" userId="1c834294-13b2-4d35-9cdd-a896b444b719" providerId="ADAL" clId="{22A09105-3B6B-4FAD-AA3C-6B3851E433BB}" dt="2023-01-11T15:01:08.952" v="170" actId="1076"/>
          <ac:picMkLst>
            <pc:docMk/>
            <pc:sldMk cId="3495158175" sldId="392"/>
            <ac:picMk id="3" creationId="{23CD1300-AA82-A6CA-E7BF-12D9A26EA30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7T18:04:18.36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876 166 24575,'-402'0'0,"387"0"0,0 1 0,0 1 0,0 0 0,0 1 0,0 1 0,-21 8 0,-82 45 0,111-53 0,-26 11 0,28-14 0,1 1 0,-1 0 0,1 0 0,0 0 0,-1 0 0,1 0 0,0 1 0,0 0 0,0 0 0,1 0 0,-1 0 0,1 1 0,0 0 0,0-1 0,0 1 0,-3 5 0,-16 34 0,2 1 0,-18 56 0,25-50 0,3 0 0,2 1 0,2-1 0,1 94 0,6 651 0,-1-466 0,2-295 0,2 0 0,0-1 0,17 57 0,-9-56 0,0 0 0,3-1 0,1 0 0,30 47 0,15 2 0,-46-65 0,-1 0 0,-1 1 0,-1 1 0,0 0 0,12 30 0,-21-42 0,38 90 0,-35-85 0,1-1 0,0 0 0,1 0 0,0-1 0,18 19 0,-12-17 0,-1 1 0,0 0 0,-1 1 0,0 0 0,-2 1 0,1 1 0,10 22 0,-16-28 0,-1-1 0,1 1 0,1-1 0,0-1 0,0 1 0,0-1 0,1 0 0,1 0 0,-1-1 0,1 0 0,0 0 0,1-1 0,10 7 0,14 8 0,-2 2 0,54 49 0,-66-55 0,-1-2 0,0-1 0,1-1 0,1-1 0,26 13 0,89 32 0,-108-47 0,10 5 0,-11-4 0,0-1 0,52 12 0,-58-17 0,0 1 0,29 12 0,-33-11 0,0-1 0,1-1 0,0 0 0,25 3 0,131-6 0,-99-4 0,-67 3 0,1-2 0,-1 1 0,0-1 0,1 0 0,-1 0 0,0-1 0,0 0 0,0-1 0,0 1 0,0-1 0,-1 0 0,1-1 0,-1 0 0,0 0 0,0 0 0,0-1 0,-1 0 0,7-6 0,1-3 0,0 0 0,-1-1 0,-1-1 0,0 0 0,-1 0 0,-1-1 0,8-19 0,-3 3 0,-3-1 0,15-67 0,-10 8 0,5-157 0,-21-95 0,-2 151 0,2-161 0,-2 315 0,-2 0 0,-16-70 0,-5-32 0,22 105 0,3 17 0,-2-1 0,-1 1 0,0 0 0,-1 1 0,-1-1 0,-9-21 0,-13-16 0,7 14 0,-28-84 0,-36-189 0,81 305 0,0 0 0,0 0 0,-1 1 0,-1-1 0,1 1 0,-2 0 0,1 0 0,-9-10 0,-41-58 0,41 56 0,-1 0 0,-1 0 0,-32-31 0,36 42 0,-181-161 0,145 128 0,32 28 0,-1 1 0,-32-23 0,-108-58 0,127 74 185,23 16-358,0 1 1,-1-1 0,0 1 0,1 1 0,-1-1-1,-1 1 1,1 1 0,-16-5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B97FC7B-0FFD-4086-B9F9-D0FF37B4B5F5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3C4AB53-0809-4E2E-B4D1-C045C26D1FC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5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9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06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4AB53-0809-4E2E-B4D1-C045C26D1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3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20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76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9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5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3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9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52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79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8897AC-E307-463A-95A4-BB2E6410CDE4}" type="slidenum">
              <a:t>5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3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5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0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4AB53-0809-4E2E-B4D1-C045C26D1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2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0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1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3C4AB53-0809-4E2E-B4D1-C045C26D1F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73059-BFD6-49F6-B70A-E1A8DA83AA86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A9EEBE-C691-409F-A6E1-AC6B5205A36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465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7CF2B2-994C-4275-99F6-61237EE19981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E1C063-7A96-4448-ABCA-E3A0719B060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527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5A84FB-9938-460C-BD10-1DAFDCE078BC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4DDAAF-A29B-4FC7-98DA-1FCF56E5663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001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09EC95-3D16-4F35-8E0E-CCDBC31E55D4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B460CF-BBF2-4F99-98DA-B4195B5EE1E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51367"/>
      </p:ext>
    </p:extLst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271A4D-2006-4AC2-831B-994391B09AA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44593"/>
      </p:ext>
    </p:extLst>
  </p:cSld>
  <p:clrMapOvr>
    <a:masterClrMapping/>
  </p:clrMapOvr>
  <p:transition spd="med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5A607-8A60-41CF-B68F-8C5083B3E3F3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880236-57FC-41D9-ACC0-859F845D464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962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B50D06-E506-466B-A687-FACF5618A81B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9A3796-95FB-44F2-A726-FD8AF211EE3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609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0137F7-C457-47D4-B2E7-F1B3127AD86B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4FB3B3-F54A-46BC-86E9-2EF55185419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991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A6B9E5-E01F-4816-9FEF-0159DA5F7ED9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410E9-ECAA-4936-AAB7-64AC547607C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071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EE574-27B1-4E22-B8F8-E710F3DA1DB5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DD2604-2138-412E-9E52-B5FDA106264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909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EE77C2-1702-4308-A18C-CB2DD9FC16CD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1AE7F-E030-457D-8F52-219083D7876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23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F89E06-20A3-4296-A075-25698011811E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1FA0E0-D98A-4D0D-8C6E-5FC1518102F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57947"/>
      </p:ext>
    </p:extLst>
  </p:cSld>
  <p:clrMapOvr>
    <a:masterClrMapping/>
  </p:clrMapOvr>
  <p:transition spd="med"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D0B8C-001C-4FCE-95BA-5B57A9017483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A893A7-A58A-4FD5-8226-EA3C18B2303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2067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7323D1-3675-4BEE-B589-656EC89A6749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4329F2-8388-4E94-9525-FB0E318357D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4014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EB009-86D8-47C8-8DA8-C0DAA523039C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8B8C7E-4132-461D-A068-1BC0E4ABF8E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5160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560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4C332D-AB4A-475A-8F57-F5D6EB0EB91A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DA35DD-647E-4662-BE9D-F14422B6817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055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CC86D5-9D79-4913-A25A-D2228D795428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CD9E3-B8A4-4E14-B042-65AF91FE936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939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EC36A7-2F4C-42D7-88EF-287D5F5B57EA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D5F291-C1E3-4FE6-980D-A09D4724BC7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744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AA4C45-2B2D-45ED-8F21-E75C591CE59C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D858B5-F8C5-4E2B-9A17-93B368D5E8E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246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60F761-7735-449B-97DA-18FD711375E7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C258D1-861D-49A7-AB50-EE122BA3470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45248"/>
      </p:ext>
    </p:extLst>
  </p:cSld>
  <p:clrMapOvr>
    <a:masterClrMapping/>
  </p:clrMapOvr>
  <p:transition spd="med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63F457-B362-4791-99DA-6A2EC4B10168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5F0D95-A1E7-40D6-8381-617F2BF553B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121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3B2B2-EE36-47DC-A95E-6C5A362F9D25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8D5E74-97F2-4322-A687-47A9AB9B0F4E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788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F03DAAB-7032-4DB5-9E21-A46850AB16BF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4A7AF4B-131F-4458-81F8-1C390C07FCA9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614D7EE-B357-45D7-BB6E-C31D9E35F969}" type="datetime1">
              <a:rPr lang="en-US"/>
              <a:pPr lvl="0"/>
              <a:t>1/7/2024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25410D9-D8B5-4B04-9DD7-5EA38CAC352E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 Color">
            <a:extLst>
              <a:ext uri="{FF2B5EF4-FFF2-40B4-BE49-F238E27FC236}">
                <a16:creationId xmlns:a16="http://schemas.microsoft.com/office/drawing/2014/main" id="{C880A02A-B65A-4107-AACF-A40C4E84D0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7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ey Logo for Shadow Background" descr="Text&#10;&#10;Description automatically generated">
            <a:extLst>
              <a:ext uri="{FF2B5EF4-FFF2-40B4-BE49-F238E27FC236}">
                <a16:creationId xmlns:a16="http://schemas.microsoft.com/office/drawing/2014/main" id="{51E1D906-DE1B-421C-871D-4662297B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7" y="1226436"/>
            <a:ext cx="10573709" cy="4037350"/>
          </a:xfrm>
          <a:prstGeom prst="rect">
            <a:avLst/>
          </a:prstGeom>
        </p:spPr>
      </p:pic>
      <p:pic>
        <p:nvPicPr>
          <p:cNvPr id="14" name="Logo" descr="Text&#10;&#10;Description automatically generated">
            <a:extLst>
              <a:ext uri="{FF2B5EF4-FFF2-40B4-BE49-F238E27FC236}">
                <a16:creationId xmlns:a16="http://schemas.microsoft.com/office/drawing/2014/main" id="{2F979762-034C-401F-B1B7-ED5D08B32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2" y="1226130"/>
            <a:ext cx="10573709" cy="403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137BA-AA48-466F-A7BD-4B28C4FAAB9A}"/>
              </a:ext>
            </a:extLst>
          </p:cNvPr>
          <p:cNvSpPr txBox="1"/>
          <p:nvPr/>
        </p:nvSpPr>
        <p:spPr>
          <a:xfrm>
            <a:off x="1105786" y="439847"/>
            <a:ext cx="1037418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   2023 IN REVIEW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483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7825" y="1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ORGANIZATIONAL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212887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HIRED EXECUTIVE MANAGEMENT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ADDED ONE NEW COUNTY</a:t>
            </a:r>
          </a:p>
          <a:p>
            <a:endParaRPr lang="en-US" sz="1600" i="0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3D1AF-2CB5-8DF7-9039-D1005D3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8" y="2987001"/>
            <a:ext cx="3859102" cy="883997"/>
          </a:xfrm>
          <a:prstGeom prst="rect">
            <a:avLst/>
          </a:prstGeom>
        </p:spPr>
      </p:pic>
      <p:sp>
        <p:nvSpPr>
          <p:cNvPr id="6" name="Text_2nd Point">
            <a:extLst>
              <a:ext uri="{FF2B5EF4-FFF2-40B4-BE49-F238E27FC236}">
                <a16:creationId xmlns:a16="http://schemas.microsoft.com/office/drawing/2014/main" id="{2CE07999-DB80-5E26-8CEA-50B96C388868}"/>
              </a:ext>
            </a:extLst>
          </p:cNvPr>
          <p:cNvSpPr txBox="1"/>
          <p:nvPr/>
        </p:nvSpPr>
        <p:spPr>
          <a:xfrm>
            <a:off x="368253" y="3047629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SHIFTED ADMINISTRATIVE SUPPORT TO WSS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3EDC3-7141-6094-740A-893C6C4D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48" y="4032029"/>
            <a:ext cx="3859102" cy="883997"/>
          </a:xfrm>
          <a:prstGeom prst="rect">
            <a:avLst/>
          </a:prstGeom>
        </p:spPr>
      </p:pic>
      <p:sp>
        <p:nvSpPr>
          <p:cNvPr id="10" name="Text_2nd Point">
            <a:extLst>
              <a:ext uri="{FF2B5EF4-FFF2-40B4-BE49-F238E27FC236}">
                <a16:creationId xmlns:a16="http://schemas.microsoft.com/office/drawing/2014/main" id="{6FD99438-5608-87B4-FCCE-B665BC77819C}"/>
              </a:ext>
            </a:extLst>
          </p:cNvPr>
          <p:cNvSpPr txBox="1"/>
          <p:nvPr/>
        </p:nvSpPr>
        <p:spPr>
          <a:xfrm>
            <a:off x="370138" y="414774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OPENED BILLINGS OFFICE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FB34F-2421-0C64-3D16-D13387B06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53" y="5143735"/>
            <a:ext cx="3865199" cy="883997"/>
          </a:xfrm>
          <a:prstGeom prst="rect">
            <a:avLst/>
          </a:prstGeom>
        </p:spPr>
      </p:pic>
      <p:sp>
        <p:nvSpPr>
          <p:cNvPr id="8" name="Text_2nd Point">
            <a:extLst>
              <a:ext uri="{FF2B5EF4-FFF2-40B4-BE49-F238E27FC236}">
                <a16:creationId xmlns:a16="http://schemas.microsoft.com/office/drawing/2014/main" id="{143F9941-38EF-D956-3FD7-C8034F58982A}"/>
              </a:ext>
            </a:extLst>
          </p:cNvPr>
          <p:cNvSpPr txBox="1"/>
          <p:nvPr/>
        </p:nvSpPr>
        <p:spPr>
          <a:xfrm>
            <a:off x="368253" y="536018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HELD ANNUAL MEETING IN BUTTE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1AE58-E1CF-A65C-4F41-1FE8ED75E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831" y="973142"/>
            <a:ext cx="3865199" cy="88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B2099-A916-C921-49AB-A2BED9603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484" y="1974625"/>
            <a:ext cx="3865199" cy="883997"/>
          </a:xfrm>
          <a:prstGeom prst="rect">
            <a:avLst/>
          </a:prstGeom>
        </p:spPr>
      </p:pic>
      <p:sp>
        <p:nvSpPr>
          <p:cNvPr id="12" name="Text_1st Point">
            <a:extLst>
              <a:ext uri="{FF2B5EF4-FFF2-40B4-BE49-F238E27FC236}">
                <a16:creationId xmlns:a16="http://schemas.microsoft.com/office/drawing/2014/main" id="{DBF6ABCF-7EE6-1CFD-CDD7-88A418D050B0}"/>
              </a:ext>
            </a:extLst>
          </p:cNvPr>
          <p:cNvSpPr txBox="1"/>
          <p:nvPr/>
        </p:nvSpPr>
        <p:spPr>
          <a:xfrm>
            <a:off x="7986172" y="1225479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CHAIR APPOINTED TO AASHTO-CORT</a:t>
            </a:r>
            <a:endParaRPr lang="en-US" sz="2000" i="0" baseline="0" dirty="0"/>
          </a:p>
          <a:p>
            <a:endParaRPr lang="en-US" sz="1600" i="0" baseline="0" dirty="0"/>
          </a:p>
        </p:txBody>
      </p:sp>
      <p:sp>
        <p:nvSpPr>
          <p:cNvPr id="13" name="Text_1st Point">
            <a:extLst>
              <a:ext uri="{FF2B5EF4-FFF2-40B4-BE49-F238E27FC236}">
                <a16:creationId xmlns:a16="http://schemas.microsoft.com/office/drawing/2014/main" id="{F3CCFBC2-BAC8-50D2-15B0-2E93F74FABCB}"/>
              </a:ext>
            </a:extLst>
          </p:cNvPr>
          <p:cNvSpPr txBox="1"/>
          <p:nvPr/>
        </p:nvSpPr>
        <p:spPr>
          <a:xfrm>
            <a:off x="8018825" y="2181355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PUBLISHED FIRST ANNUAL REPORT</a:t>
            </a:r>
            <a:endParaRPr lang="en-US" sz="2000" i="0" baseline="0" dirty="0"/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401473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7825" y="1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ORGANIZATIONAL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212887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HIRED EXECUTIVE MANAGEMENT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ADDED ONE NEW COUNTY</a:t>
            </a:r>
          </a:p>
          <a:p>
            <a:endParaRPr lang="en-US" sz="1600" i="0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3D1AF-2CB5-8DF7-9039-D1005D3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8" y="2987001"/>
            <a:ext cx="3859102" cy="883997"/>
          </a:xfrm>
          <a:prstGeom prst="rect">
            <a:avLst/>
          </a:prstGeom>
        </p:spPr>
      </p:pic>
      <p:sp>
        <p:nvSpPr>
          <p:cNvPr id="6" name="Text_2nd Point">
            <a:extLst>
              <a:ext uri="{FF2B5EF4-FFF2-40B4-BE49-F238E27FC236}">
                <a16:creationId xmlns:a16="http://schemas.microsoft.com/office/drawing/2014/main" id="{2CE07999-DB80-5E26-8CEA-50B96C388868}"/>
              </a:ext>
            </a:extLst>
          </p:cNvPr>
          <p:cNvSpPr txBox="1"/>
          <p:nvPr/>
        </p:nvSpPr>
        <p:spPr>
          <a:xfrm>
            <a:off x="368253" y="3047629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SHIFTED ADMINISTRATIVE SUPPORT TO WSS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3EDC3-7141-6094-740A-893C6C4D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48" y="4032029"/>
            <a:ext cx="3859102" cy="883997"/>
          </a:xfrm>
          <a:prstGeom prst="rect">
            <a:avLst/>
          </a:prstGeom>
        </p:spPr>
      </p:pic>
      <p:sp>
        <p:nvSpPr>
          <p:cNvPr id="10" name="Text_2nd Point">
            <a:extLst>
              <a:ext uri="{FF2B5EF4-FFF2-40B4-BE49-F238E27FC236}">
                <a16:creationId xmlns:a16="http://schemas.microsoft.com/office/drawing/2014/main" id="{6FD99438-5608-87B4-FCCE-B665BC77819C}"/>
              </a:ext>
            </a:extLst>
          </p:cNvPr>
          <p:cNvSpPr txBox="1"/>
          <p:nvPr/>
        </p:nvSpPr>
        <p:spPr>
          <a:xfrm>
            <a:off x="370138" y="414774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OPENED BILLINGS OFFICE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FB34F-2421-0C64-3D16-D13387B06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53" y="5143735"/>
            <a:ext cx="3865199" cy="883997"/>
          </a:xfrm>
          <a:prstGeom prst="rect">
            <a:avLst/>
          </a:prstGeom>
        </p:spPr>
      </p:pic>
      <p:sp>
        <p:nvSpPr>
          <p:cNvPr id="8" name="Text_2nd Point">
            <a:extLst>
              <a:ext uri="{FF2B5EF4-FFF2-40B4-BE49-F238E27FC236}">
                <a16:creationId xmlns:a16="http://schemas.microsoft.com/office/drawing/2014/main" id="{143F9941-38EF-D956-3FD7-C8034F58982A}"/>
              </a:ext>
            </a:extLst>
          </p:cNvPr>
          <p:cNvSpPr txBox="1"/>
          <p:nvPr/>
        </p:nvSpPr>
        <p:spPr>
          <a:xfrm>
            <a:off x="368253" y="536018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HELD ANNUAL MEETING IN BUTTE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1AE58-E1CF-A65C-4F41-1FE8ED75E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831" y="973142"/>
            <a:ext cx="3865199" cy="88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B2099-A916-C921-49AB-A2BED9603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484" y="1974625"/>
            <a:ext cx="3865199" cy="883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74452D-C58B-6C6A-4B77-7D58F8461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029" y="2987001"/>
            <a:ext cx="3865199" cy="883997"/>
          </a:xfrm>
          <a:prstGeom prst="rect">
            <a:avLst/>
          </a:prstGeom>
        </p:spPr>
      </p:pic>
      <p:sp>
        <p:nvSpPr>
          <p:cNvPr id="12" name="Text_1st Point">
            <a:extLst>
              <a:ext uri="{FF2B5EF4-FFF2-40B4-BE49-F238E27FC236}">
                <a16:creationId xmlns:a16="http://schemas.microsoft.com/office/drawing/2014/main" id="{DBF6ABCF-7EE6-1CFD-CDD7-88A418D050B0}"/>
              </a:ext>
            </a:extLst>
          </p:cNvPr>
          <p:cNvSpPr txBox="1"/>
          <p:nvPr/>
        </p:nvSpPr>
        <p:spPr>
          <a:xfrm>
            <a:off x="7986172" y="1225479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CHAIR APPOINTED TO AASHTO-CORT</a:t>
            </a:r>
            <a:endParaRPr lang="en-US" sz="2000" i="0" baseline="0" dirty="0"/>
          </a:p>
          <a:p>
            <a:endParaRPr lang="en-US" sz="1600" i="0" baseline="0" dirty="0"/>
          </a:p>
        </p:txBody>
      </p:sp>
      <p:sp>
        <p:nvSpPr>
          <p:cNvPr id="13" name="Text_1st Point">
            <a:extLst>
              <a:ext uri="{FF2B5EF4-FFF2-40B4-BE49-F238E27FC236}">
                <a16:creationId xmlns:a16="http://schemas.microsoft.com/office/drawing/2014/main" id="{F3CCFBC2-BAC8-50D2-15B0-2E93F74FABCB}"/>
              </a:ext>
            </a:extLst>
          </p:cNvPr>
          <p:cNvSpPr txBox="1"/>
          <p:nvPr/>
        </p:nvSpPr>
        <p:spPr>
          <a:xfrm>
            <a:off x="8018825" y="2181355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PUBLISHED FIRST ANNUAL REPORT</a:t>
            </a:r>
            <a:endParaRPr lang="en-US" sz="2000" i="0" baseline="0" dirty="0"/>
          </a:p>
          <a:p>
            <a:endParaRPr lang="en-US" sz="1600" i="0" baseline="0" dirty="0"/>
          </a:p>
        </p:txBody>
      </p:sp>
      <p:sp>
        <p:nvSpPr>
          <p:cNvPr id="14" name="Text_1st Point">
            <a:extLst>
              <a:ext uri="{FF2B5EF4-FFF2-40B4-BE49-F238E27FC236}">
                <a16:creationId xmlns:a16="http://schemas.microsoft.com/office/drawing/2014/main" id="{B7E048E4-38C9-3149-F633-43C1A9D54FA2}"/>
              </a:ext>
            </a:extLst>
          </p:cNvPr>
          <p:cNvSpPr txBox="1"/>
          <p:nvPr/>
        </p:nvSpPr>
        <p:spPr>
          <a:xfrm>
            <a:off x="8036006" y="3020474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BEGAN UPDATING RULES OF PROCEDURE/BSPRA MANUAL</a:t>
            </a:r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353418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7825" y="1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ORGANIZATIONAL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212887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HIRED EXECUTIVE MANAGEMENT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ADDED ONE NEW COUNTY</a:t>
            </a:r>
          </a:p>
          <a:p>
            <a:endParaRPr lang="en-US" sz="1600" i="0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3D1AF-2CB5-8DF7-9039-D1005D3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8" y="2987001"/>
            <a:ext cx="3859102" cy="883997"/>
          </a:xfrm>
          <a:prstGeom prst="rect">
            <a:avLst/>
          </a:prstGeom>
        </p:spPr>
      </p:pic>
      <p:sp>
        <p:nvSpPr>
          <p:cNvPr id="6" name="Text_2nd Point">
            <a:extLst>
              <a:ext uri="{FF2B5EF4-FFF2-40B4-BE49-F238E27FC236}">
                <a16:creationId xmlns:a16="http://schemas.microsoft.com/office/drawing/2014/main" id="{2CE07999-DB80-5E26-8CEA-50B96C388868}"/>
              </a:ext>
            </a:extLst>
          </p:cNvPr>
          <p:cNvSpPr txBox="1"/>
          <p:nvPr/>
        </p:nvSpPr>
        <p:spPr>
          <a:xfrm>
            <a:off x="368253" y="3047629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SHIFTED ADMINISTRATIVE SUPPORT TO WSS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3EDC3-7141-6094-740A-893C6C4D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48" y="4032029"/>
            <a:ext cx="3859102" cy="883997"/>
          </a:xfrm>
          <a:prstGeom prst="rect">
            <a:avLst/>
          </a:prstGeom>
        </p:spPr>
      </p:pic>
      <p:sp>
        <p:nvSpPr>
          <p:cNvPr id="10" name="Text_2nd Point">
            <a:extLst>
              <a:ext uri="{FF2B5EF4-FFF2-40B4-BE49-F238E27FC236}">
                <a16:creationId xmlns:a16="http://schemas.microsoft.com/office/drawing/2014/main" id="{6FD99438-5608-87B4-FCCE-B665BC77819C}"/>
              </a:ext>
            </a:extLst>
          </p:cNvPr>
          <p:cNvSpPr txBox="1"/>
          <p:nvPr/>
        </p:nvSpPr>
        <p:spPr>
          <a:xfrm>
            <a:off x="370138" y="414774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OPENED BILLINGS OFFICE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FB34F-2421-0C64-3D16-D13387B06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53" y="5143735"/>
            <a:ext cx="3865199" cy="883997"/>
          </a:xfrm>
          <a:prstGeom prst="rect">
            <a:avLst/>
          </a:prstGeom>
        </p:spPr>
      </p:pic>
      <p:sp>
        <p:nvSpPr>
          <p:cNvPr id="8" name="Text_2nd Point">
            <a:extLst>
              <a:ext uri="{FF2B5EF4-FFF2-40B4-BE49-F238E27FC236}">
                <a16:creationId xmlns:a16="http://schemas.microsoft.com/office/drawing/2014/main" id="{143F9941-38EF-D956-3FD7-C8034F58982A}"/>
              </a:ext>
            </a:extLst>
          </p:cNvPr>
          <p:cNvSpPr txBox="1"/>
          <p:nvPr/>
        </p:nvSpPr>
        <p:spPr>
          <a:xfrm>
            <a:off x="368253" y="536018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HELD ANNUAL MEETING IN BUTTE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1AE58-E1CF-A65C-4F41-1FE8ED75E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831" y="973142"/>
            <a:ext cx="3865199" cy="88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B2099-A916-C921-49AB-A2BED9603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484" y="1974625"/>
            <a:ext cx="3865199" cy="883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74452D-C58B-6C6A-4B77-7D58F8461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029" y="2987001"/>
            <a:ext cx="3865199" cy="883997"/>
          </a:xfrm>
          <a:prstGeom prst="rect">
            <a:avLst/>
          </a:prstGeom>
        </p:spPr>
      </p:pic>
      <p:sp>
        <p:nvSpPr>
          <p:cNvPr id="12" name="Text_1st Point">
            <a:extLst>
              <a:ext uri="{FF2B5EF4-FFF2-40B4-BE49-F238E27FC236}">
                <a16:creationId xmlns:a16="http://schemas.microsoft.com/office/drawing/2014/main" id="{DBF6ABCF-7EE6-1CFD-CDD7-88A418D050B0}"/>
              </a:ext>
            </a:extLst>
          </p:cNvPr>
          <p:cNvSpPr txBox="1"/>
          <p:nvPr/>
        </p:nvSpPr>
        <p:spPr>
          <a:xfrm>
            <a:off x="7986172" y="1225479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CHAIR APPOINTED TO AASHTO-CORT</a:t>
            </a:r>
            <a:endParaRPr lang="en-US" sz="2000" i="0" baseline="0" dirty="0"/>
          </a:p>
          <a:p>
            <a:endParaRPr lang="en-US" sz="1600" i="0" baseline="0" dirty="0"/>
          </a:p>
        </p:txBody>
      </p:sp>
      <p:sp>
        <p:nvSpPr>
          <p:cNvPr id="13" name="Text_1st Point">
            <a:extLst>
              <a:ext uri="{FF2B5EF4-FFF2-40B4-BE49-F238E27FC236}">
                <a16:creationId xmlns:a16="http://schemas.microsoft.com/office/drawing/2014/main" id="{F3CCFBC2-BAC8-50D2-15B0-2E93F74FABCB}"/>
              </a:ext>
            </a:extLst>
          </p:cNvPr>
          <p:cNvSpPr txBox="1"/>
          <p:nvPr/>
        </p:nvSpPr>
        <p:spPr>
          <a:xfrm>
            <a:off x="8018825" y="2181355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PUBLISHED FIRST ANNUAL REPORT</a:t>
            </a:r>
            <a:endParaRPr lang="en-US" sz="2000" i="0" baseline="0" dirty="0"/>
          </a:p>
          <a:p>
            <a:endParaRPr lang="en-US" sz="1600" i="0" baseline="0" dirty="0"/>
          </a:p>
        </p:txBody>
      </p:sp>
      <p:sp>
        <p:nvSpPr>
          <p:cNvPr id="14" name="Text_1st Point">
            <a:extLst>
              <a:ext uri="{FF2B5EF4-FFF2-40B4-BE49-F238E27FC236}">
                <a16:creationId xmlns:a16="http://schemas.microsoft.com/office/drawing/2014/main" id="{B7E048E4-38C9-3149-F633-43C1A9D54FA2}"/>
              </a:ext>
            </a:extLst>
          </p:cNvPr>
          <p:cNvSpPr txBox="1"/>
          <p:nvPr/>
        </p:nvSpPr>
        <p:spPr>
          <a:xfrm>
            <a:off x="8036006" y="3020474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BEGAN UPDATING RULES OF PROCEDURE/BSPRA MANUAL</a:t>
            </a:r>
          </a:p>
          <a:p>
            <a:endParaRPr lang="en-US" sz="1600" i="0" baseline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1EE449-4744-0743-0CF8-77A70C10D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4027" y="4021146"/>
            <a:ext cx="3865199" cy="883997"/>
          </a:xfrm>
          <a:prstGeom prst="rect">
            <a:avLst/>
          </a:prstGeom>
        </p:spPr>
      </p:pic>
      <p:sp>
        <p:nvSpPr>
          <p:cNvPr id="16" name="Text_2nd Point">
            <a:extLst>
              <a:ext uri="{FF2B5EF4-FFF2-40B4-BE49-F238E27FC236}">
                <a16:creationId xmlns:a16="http://schemas.microsoft.com/office/drawing/2014/main" id="{C7F24F5B-F8E1-E05A-2223-DCA83DAACEA0}"/>
              </a:ext>
            </a:extLst>
          </p:cNvPr>
          <p:cNvSpPr txBox="1"/>
          <p:nvPr/>
        </p:nvSpPr>
        <p:spPr>
          <a:xfrm>
            <a:off x="8101057" y="4245720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ADOPTED PROCURMENT POLICY</a:t>
            </a:r>
          </a:p>
        </p:txBody>
      </p:sp>
    </p:spTree>
    <p:extLst>
      <p:ext uri="{BB962C8B-B14F-4D97-AF65-F5344CB8AC3E}">
        <p14:creationId xmlns:p14="http://schemas.microsoft.com/office/powerpoint/2010/main" val="31362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7825" y="1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ORGANIZATIONAL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212887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HIRED EXECUTIVE MANAGEMENT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ADDED ONE NEW COUNTY</a:t>
            </a:r>
          </a:p>
          <a:p>
            <a:endParaRPr lang="en-US" sz="1600" i="0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3D1AF-2CB5-8DF7-9039-D1005D3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8" y="2987001"/>
            <a:ext cx="3859102" cy="883997"/>
          </a:xfrm>
          <a:prstGeom prst="rect">
            <a:avLst/>
          </a:prstGeom>
        </p:spPr>
      </p:pic>
      <p:sp>
        <p:nvSpPr>
          <p:cNvPr id="6" name="Text_2nd Point">
            <a:extLst>
              <a:ext uri="{FF2B5EF4-FFF2-40B4-BE49-F238E27FC236}">
                <a16:creationId xmlns:a16="http://schemas.microsoft.com/office/drawing/2014/main" id="{2CE07999-DB80-5E26-8CEA-50B96C388868}"/>
              </a:ext>
            </a:extLst>
          </p:cNvPr>
          <p:cNvSpPr txBox="1"/>
          <p:nvPr/>
        </p:nvSpPr>
        <p:spPr>
          <a:xfrm>
            <a:off x="368253" y="3047629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SHIFTED ADMINISTRATIVE SUPPORT TO WSS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3EDC3-7141-6094-740A-893C6C4D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48" y="4032029"/>
            <a:ext cx="3859102" cy="883997"/>
          </a:xfrm>
          <a:prstGeom prst="rect">
            <a:avLst/>
          </a:prstGeom>
        </p:spPr>
      </p:pic>
      <p:sp>
        <p:nvSpPr>
          <p:cNvPr id="10" name="Text_2nd Point">
            <a:extLst>
              <a:ext uri="{FF2B5EF4-FFF2-40B4-BE49-F238E27FC236}">
                <a16:creationId xmlns:a16="http://schemas.microsoft.com/office/drawing/2014/main" id="{6FD99438-5608-87B4-FCCE-B665BC77819C}"/>
              </a:ext>
            </a:extLst>
          </p:cNvPr>
          <p:cNvSpPr txBox="1"/>
          <p:nvPr/>
        </p:nvSpPr>
        <p:spPr>
          <a:xfrm>
            <a:off x="370138" y="414774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OPENED BILLINGS OFFICE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FB34F-2421-0C64-3D16-D13387B06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53" y="5143735"/>
            <a:ext cx="3865199" cy="883997"/>
          </a:xfrm>
          <a:prstGeom prst="rect">
            <a:avLst/>
          </a:prstGeom>
        </p:spPr>
      </p:pic>
      <p:sp>
        <p:nvSpPr>
          <p:cNvPr id="8" name="Text_2nd Point">
            <a:extLst>
              <a:ext uri="{FF2B5EF4-FFF2-40B4-BE49-F238E27FC236}">
                <a16:creationId xmlns:a16="http://schemas.microsoft.com/office/drawing/2014/main" id="{143F9941-38EF-D956-3FD7-C8034F58982A}"/>
              </a:ext>
            </a:extLst>
          </p:cNvPr>
          <p:cNvSpPr txBox="1"/>
          <p:nvPr/>
        </p:nvSpPr>
        <p:spPr>
          <a:xfrm>
            <a:off x="368253" y="536018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HELD ANNUAL MEETING IN BUTTE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1AE58-E1CF-A65C-4F41-1FE8ED75E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831" y="973142"/>
            <a:ext cx="3865199" cy="88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DB2099-A916-C921-49AB-A2BED9603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484" y="1974625"/>
            <a:ext cx="3865199" cy="883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74452D-C58B-6C6A-4B77-7D58F8461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029" y="2987001"/>
            <a:ext cx="3865199" cy="883997"/>
          </a:xfrm>
          <a:prstGeom prst="rect">
            <a:avLst/>
          </a:prstGeom>
        </p:spPr>
      </p:pic>
      <p:sp>
        <p:nvSpPr>
          <p:cNvPr id="12" name="Text_1st Point">
            <a:extLst>
              <a:ext uri="{FF2B5EF4-FFF2-40B4-BE49-F238E27FC236}">
                <a16:creationId xmlns:a16="http://schemas.microsoft.com/office/drawing/2014/main" id="{DBF6ABCF-7EE6-1CFD-CDD7-88A418D050B0}"/>
              </a:ext>
            </a:extLst>
          </p:cNvPr>
          <p:cNvSpPr txBox="1"/>
          <p:nvPr/>
        </p:nvSpPr>
        <p:spPr>
          <a:xfrm>
            <a:off x="7986172" y="1225479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CHAIR APPOINTED TO AASHTO-CORT</a:t>
            </a:r>
            <a:endParaRPr lang="en-US" sz="2000" i="0" baseline="0" dirty="0"/>
          </a:p>
          <a:p>
            <a:endParaRPr lang="en-US" sz="1600" i="0" baseline="0" dirty="0"/>
          </a:p>
        </p:txBody>
      </p:sp>
      <p:sp>
        <p:nvSpPr>
          <p:cNvPr id="13" name="Text_1st Point">
            <a:extLst>
              <a:ext uri="{FF2B5EF4-FFF2-40B4-BE49-F238E27FC236}">
                <a16:creationId xmlns:a16="http://schemas.microsoft.com/office/drawing/2014/main" id="{F3CCFBC2-BAC8-50D2-15B0-2E93F74FABCB}"/>
              </a:ext>
            </a:extLst>
          </p:cNvPr>
          <p:cNvSpPr txBox="1"/>
          <p:nvPr/>
        </p:nvSpPr>
        <p:spPr>
          <a:xfrm>
            <a:off x="8018825" y="2181355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PUBLISHED FIRST ANNUAL REPORT</a:t>
            </a:r>
            <a:endParaRPr lang="en-US" sz="2000" i="0" baseline="0" dirty="0"/>
          </a:p>
          <a:p>
            <a:endParaRPr lang="en-US" sz="1600" i="0" baseline="0" dirty="0"/>
          </a:p>
        </p:txBody>
      </p:sp>
      <p:sp>
        <p:nvSpPr>
          <p:cNvPr id="14" name="Text_1st Point">
            <a:extLst>
              <a:ext uri="{FF2B5EF4-FFF2-40B4-BE49-F238E27FC236}">
                <a16:creationId xmlns:a16="http://schemas.microsoft.com/office/drawing/2014/main" id="{B7E048E4-38C9-3149-F633-43C1A9D54FA2}"/>
              </a:ext>
            </a:extLst>
          </p:cNvPr>
          <p:cNvSpPr txBox="1"/>
          <p:nvPr/>
        </p:nvSpPr>
        <p:spPr>
          <a:xfrm>
            <a:off x="8036006" y="3020474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BEGAN UPDATING RULES OF PROCEDURE/BSPRA MANUAL</a:t>
            </a:r>
          </a:p>
          <a:p>
            <a:endParaRPr lang="en-US" sz="1600" i="0" baseline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1EE449-4744-0743-0CF8-77A70C10D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4027" y="4021146"/>
            <a:ext cx="3865199" cy="883997"/>
          </a:xfrm>
          <a:prstGeom prst="rect">
            <a:avLst/>
          </a:prstGeom>
        </p:spPr>
      </p:pic>
      <p:sp>
        <p:nvSpPr>
          <p:cNvPr id="16" name="Text_2nd Point">
            <a:extLst>
              <a:ext uri="{FF2B5EF4-FFF2-40B4-BE49-F238E27FC236}">
                <a16:creationId xmlns:a16="http://schemas.microsoft.com/office/drawing/2014/main" id="{C7F24F5B-F8E1-E05A-2223-DCA83DAACEA0}"/>
              </a:ext>
            </a:extLst>
          </p:cNvPr>
          <p:cNvSpPr txBox="1"/>
          <p:nvPr/>
        </p:nvSpPr>
        <p:spPr>
          <a:xfrm>
            <a:off x="8101057" y="4245720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ADOPTED PROCURMENT POLICY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4D8FE2-ACCD-2CFB-C2B9-456220DE8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8459" y="5131487"/>
            <a:ext cx="3865199" cy="883997"/>
          </a:xfrm>
          <a:prstGeom prst="rect">
            <a:avLst/>
          </a:prstGeom>
        </p:spPr>
      </p:pic>
      <p:sp>
        <p:nvSpPr>
          <p:cNvPr id="18" name="Text_2nd Point">
            <a:extLst>
              <a:ext uri="{FF2B5EF4-FFF2-40B4-BE49-F238E27FC236}">
                <a16:creationId xmlns:a16="http://schemas.microsoft.com/office/drawing/2014/main" id="{13B94A51-BFC8-AB76-56FD-37CC45E39E25}"/>
              </a:ext>
            </a:extLst>
          </p:cNvPr>
          <p:cNvSpPr txBox="1"/>
          <p:nvPr/>
        </p:nvSpPr>
        <p:spPr>
          <a:xfrm>
            <a:off x="8158459" y="5313979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 PINT NIGHTS IN PHILIPSBURG, BILLINGS, AND MILES CITY</a:t>
            </a:r>
          </a:p>
        </p:txBody>
      </p:sp>
    </p:spTree>
    <p:extLst>
      <p:ext uri="{BB962C8B-B14F-4D97-AF65-F5344CB8AC3E}">
        <p14:creationId xmlns:p14="http://schemas.microsoft.com/office/powerpoint/2010/main" val="4044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- Green">
            <a:extLst>
              <a:ext uri="{FF2B5EF4-FFF2-40B4-BE49-F238E27FC236}">
                <a16:creationId xmlns:a16="http://schemas.microsoft.com/office/drawing/2014/main" id="{ABB8C268-9823-4687-B967-2BDB70F4F273}"/>
              </a:ext>
            </a:extLst>
          </p:cNvPr>
          <p:cNvSpPr/>
          <p:nvPr/>
        </p:nvSpPr>
        <p:spPr>
          <a:xfrm>
            <a:off x="-1" y="936171"/>
            <a:ext cx="4535737" cy="6415273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eader Text">
            <a:extLst>
              <a:ext uri="{FF2B5EF4-FFF2-40B4-BE49-F238E27FC236}">
                <a16:creationId xmlns:a16="http://schemas.microsoft.com/office/drawing/2014/main" id="{46244E2C-0C9B-4DF2-AF96-596D21871F6D}"/>
              </a:ext>
            </a:extLst>
          </p:cNvPr>
          <p:cNvSpPr txBox="1"/>
          <p:nvPr/>
        </p:nvSpPr>
        <p:spPr>
          <a:xfrm>
            <a:off x="1" y="313729"/>
            <a:ext cx="4452730" cy="1111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ktiv Grotesk Medium" panose="020B0504020202020204" pitchFamily="34" charset="0"/>
              <a:cs typeface="Aktiv Grotesk Medium" panose="020B0504020202020204" pitchFamily="34" charset="0"/>
            </a:endParaRPr>
          </a:p>
        </p:txBody>
      </p:sp>
      <p:sp>
        <p:nvSpPr>
          <p:cNvPr id="3" name="Main Text">
            <a:extLst>
              <a:ext uri="{FF2B5EF4-FFF2-40B4-BE49-F238E27FC236}">
                <a16:creationId xmlns:a16="http://schemas.microsoft.com/office/drawing/2014/main" id="{E146817D-C176-4921-9F03-4DFC022E1150}"/>
              </a:ext>
            </a:extLst>
          </p:cNvPr>
          <p:cNvSpPr txBox="1"/>
          <p:nvPr/>
        </p:nvSpPr>
        <p:spPr>
          <a:xfrm>
            <a:off x="419995" y="791040"/>
            <a:ext cx="3797300" cy="47524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Logo" descr="Text&#10;&#10;Description automatically generated">
            <a:extLst>
              <a:ext uri="{FF2B5EF4-FFF2-40B4-BE49-F238E27FC236}">
                <a16:creationId xmlns:a16="http://schemas.microsoft.com/office/drawing/2014/main" id="{4EFB354B-1AD0-4A06-A791-BF36D649B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" y="5838553"/>
            <a:ext cx="2179324" cy="832106"/>
          </a:xfrm>
          <a:prstGeom prst="rect">
            <a:avLst/>
          </a:prstGeom>
        </p:spPr>
      </p:pic>
      <p:pic>
        <p:nvPicPr>
          <p:cNvPr id="27" name="Father and Son Trip">
            <a:extLst>
              <a:ext uri="{FF2B5EF4-FFF2-40B4-BE49-F238E27FC236}">
                <a16:creationId xmlns:a16="http://schemas.microsoft.com/office/drawing/2014/main" id="{97CC1531-A17E-4BE3-B035-B4F35B735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7073"/>
          <a:stretch/>
        </p:blipFill>
        <p:spPr>
          <a:xfrm>
            <a:off x="7342292" y="53467"/>
            <a:ext cx="3756994" cy="3225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1EA14-AB11-FB45-914E-BA5BCBBF8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10" y="-38446"/>
            <a:ext cx="3618023" cy="4522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E8915-217E-AC7C-9BDC-092D76501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283" y="3534965"/>
            <a:ext cx="5356003" cy="4017002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C6DCA7A-E912-0307-CA6D-1DBC4A838B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1" y="3916019"/>
            <a:ext cx="4072314" cy="3054236"/>
          </a:xfrm>
          <a:prstGeom prst="rect">
            <a:avLst/>
          </a:prstGeom>
        </p:spPr>
      </p:pic>
      <p:pic>
        <p:nvPicPr>
          <p:cNvPr id="9" name="Picture 8" descr="A poster of a train&#10;&#10;Description automatically generated">
            <a:extLst>
              <a:ext uri="{FF2B5EF4-FFF2-40B4-BE49-F238E27FC236}">
                <a16:creationId xmlns:a16="http://schemas.microsoft.com/office/drawing/2014/main" id="{45728A59-A95A-F4D8-F425-C01CF4AAF1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84" y="-12525"/>
            <a:ext cx="2720298" cy="42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5145" y="-5258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PROGRMATIC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PARTICIPATED IN LONG-DISTANCE STUDY WORKSHOPS</a:t>
            </a:r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297595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5145" y="-5258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PROGRMATIC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4" name="3rd Text Box">
            <a:extLst>
              <a:ext uri="{FF2B5EF4-FFF2-40B4-BE49-F238E27FC236}">
                <a16:creationId xmlns:a16="http://schemas.microsoft.com/office/drawing/2014/main" id="{54110FEA-BB11-4328-B495-8DA3DAF67AAE}"/>
              </a:ext>
            </a:extLst>
          </p:cNvPr>
          <p:cNvGrpSpPr/>
          <p:nvPr/>
        </p:nvGrpSpPr>
        <p:grpSpPr>
          <a:xfrm>
            <a:off x="332742" y="2961853"/>
            <a:ext cx="3832206" cy="853389"/>
            <a:chOff x="3581865" y="153182"/>
            <a:chExt cx="3832206" cy="85338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79581E-6777-49C4-96A4-ED98D7EC58CB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CC9EEE00-5C69-40C4-BF52-C1DE16E6AB35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_3rd Point">
            <a:extLst>
              <a:ext uri="{FF2B5EF4-FFF2-40B4-BE49-F238E27FC236}">
                <a16:creationId xmlns:a16="http://schemas.microsoft.com/office/drawing/2014/main" id="{8FAA6994-FBD2-4011-B271-AA0A793EBC27}"/>
              </a:ext>
            </a:extLst>
          </p:cNvPr>
          <p:cNvSpPr txBox="1"/>
          <p:nvPr/>
        </p:nvSpPr>
        <p:spPr>
          <a:xfrm>
            <a:off x="351970" y="3143014"/>
            <a:ext cx="3800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CONDUCTED 6 COMMUNITY ENGAGEMENT MEETINGS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136685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AWARDED $25K BY THE MONTANA HEALTHCARE FOUNDATION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PARTICIPATED IN LONG-DISTANCE STUDY WORKSHOPS</a:t>
            </a:r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43772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5145" y="-5258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PROGRMATIC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7" name="4th Text Box (Bottom)">
            <a:extLst>
              <a:ext uri="{FF2B5EF4-FFF2-40B4-BE49-F238E27FC236}">
                <a16:creationId xmlns:a16="http://schemas.microsoft.com/office/drawing/2014/main" id="{DAD94351-8417-4128-B26F-7EFE5BA37B3A}"/>
              </a:ext>
            </a:extLst>
          </p:cNvPr>
          <p:cNvGrpSpPr/>
          <p:nvPr/>
        </p:nvGrpSpPr>
        <p:grpSpPr>
          <a:xfrm>
            <a:off x="332742" y="3924489"/>
            <a:ext cx="3832206" cy="853389"/>
            <a:chOff x="3581865" y="153182"/>
            <a:chExt cx="3832206" cy="85338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AEFBEBF-0093-426E-94D5-22BFED0B092C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759B65B8-6A2A-4E86-BC2A-443C7DFAEE56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_4th Point">
            <a:extLst>
              <a:ext uri="{FF2B5EF4-FFF2-40B4-BE49-F238E27FC236}">
                <a16:creationId xmlns:a16="http://schemas.microsoft.com/office/drawing/2014/main" id="{D7914BF5-2514-490B-A8C3-07F267ECECFF}"/>
              </a:ext>
            </a:extLst>
          </p:cNvPr>
          <p:cNvSpPr txBox="1"/>
          <p:nvPr/>
        </p:nvSpPr>
        <p:spPr>
          <a:xfrm>
            <a:off x="361757" y="4138231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APPLIED FOR THE CORRIDOR ID AND DEVELOPMENT PROGRAM</a:t>
            </a:r>
          </a:p>
        </p:txBody>
      </p:sp>
      <p:grpSp>
        <p:nvGrpSpPr>
          <p:cNvPr id="34" name="3rd Text Box">
            <a:extLst>
              <a:ext uri="{FF2B5EF4-FFF2-40B4-BE49-F238E27FC236}">
                <a16:creationId xmlns:a16="http://schemas.microsoft.com/office/drawing/2014/main" id="{54110FEA-BB11-4328-B495-8DA3DAF67AAE}"/>
              </a:ext>
            </a:extLst>
          </p:cNvPr>
          <p:cNvGrpSpPr/>
          <p:nvPr/>
        </p:nvGrpSpPr>
        <p:grpSpPr>
          <a:xfrm>
            <a:off x="332742" y="2961853"/>
            <a:ext cx="3832206" cy="853389"/>
            <a:chOff x="3581865" y="153182"/>
            <a:chExt cx="3832206" cy="85338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79581E-6777-49C4-96A4-ED98D7EC58CB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CC9EEE00-5C69-40C4-BF52-C1DE16E6AB35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_3rd Point">
            <a:extLst>
              <a:ext uri="{FF2B5EF4-FFF2-40B4-BE49-F238E27FC236}">
                <a16:creationId xmlns:a16="http://schemas.microsoft.com/office/drawing/2014/main" id="{8FAA6994-FBD2-4011-B271-AA0A793EBC27}"/>
              </a:ext>
            </a:extLst>
          </p:cNvPr>
          <p:cNvSpPr txBox="1"/>
          <p:nvPr/>
        </p:nvSpPr>
        <p:spPr>
          <a:xfrm>
            <a:off x="351970" y="3143014"/>
            <a:ext cx="3800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CONDUCTED 6 COMMUNITY ENGAGEMENT MEETINGS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136685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AWARDED $25K BY THE MONTANA HEALTHCARE FOUNDATION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PARTICIPATED IN LONG-DISTANCE STUDY WORKSHOPS</a:t>
            </a:r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146645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5145" y="-5258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PROGRMATIC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7" name="4th Text Box (Bottom)">
            <a:extLst>
              <a:ext uri="{FF2B5EF4-FFF2-40B4-BE49-F238E27FC236}">
                <a16:creationId xmlns:a16="http://schemas.microsoft.com/office/drawing/2014/main" id="{DAD94351-8417-4128-B26F-7EFE5BA37B3A}"/>
              </a:ext>
            </a:extLst>
          </p:cNvPr>
          <p:cNvGrpSpPr/>
          <p:nvPr/>
        </p:nvGrpSpPr>
        <p:grpSpPr>
          <a:xfrm>
            <a:off x="332742" y="3924489"/>
            <a:ext cx="3832206" cy="853389"/>
            <a:chOff x="3581865" y="153182"/>
            <a:chExt cx="3832206" cy="85338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AEFBEBF-0093-426E-94D5-22BFED0B092C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759B65B8-6A2A-4E86-BC2A-443C7DFAEE56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_4th Point">
            <a:extLst>
              <a:ext uri="{FF2B5EF4-FFF2-40B4-BE49-F238E27FC236}">
                <a16:creationId xmlns:a16="http://schemas.microsoft.com/office/drawing/2014/main" id="{D7914BF5-2514-490B-A8C3-07F267ECECFF}"/>
              </a:ext>
            </a:extLst>
          </p:cNvPr>
          <p:cNvSpPr txBox="1"/>
          <p:nvPr/>
        </p:nvSpPr>
        <p:spPr>
          <a:xfrm>
            <a:off x="361757" y="4138231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APPLIED FOR THE CORRIDOR ID AND DEVELOPMENT PROGRAM</a:t>
            </a:r>
          </a:p>
        </p:txBody>
      </p:sp>
      <p:grpSp>
        <p:nvGrpSpPr>
          <p:cNvPr id="34" name="3rd Text Box">
            <a:extLst>
              <a:ext uri="{FF2B5EF4-FFF2-40B4-BE49-F238E27FC236}">
                <a16:creationId xmlns:a16="http://schemas.microsoft.com/office/drawing/2014/main" id="{54110FEA-BB11-4328-B495-8DA3DAF67AAE}"/>
              </a:ext>
            </a:extLst>
          </p:cNvPr>
          <p:cNvGrpSpPr/>
          <p:nvPr/>
        </p:nvGrpSpPr>
        <p:grpSpPr>
          <a:xfrm>
            <a:off x="332742" y="2961853"/>
            <a:ext cx="3832206" cy="853389"/>
            <a:chOff x="3581865" y="153182"/>
            <a:chExt cx="3832206" cy="85338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79581E-6777-49C4-96A4-ED98D7EC58CB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CC9EEE00-5C69-40C4-BF52-C1DE16E6AB35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_3rd Point">
            <a:extLst>
              <a:ext uri="{FF2B5EF4-FFF2-40B4-BE49-F238E27FC236}">
                <a16:creationId xmlns:a16="http://schemas.microsoft.com/office/drawing/2014/main" id="{8FAA6994-FBD2-4011-B271-AA0A793EBC27}"/>
              </a:ext>
            </a:extLst>
          </p:cNvPr>
          <p:cNvSpPr txBox="1"/>
          <p:nvPr/>
        </p:nvSpPr>
        <p:spPr>
          <a:xfrm>
            <a:off x="351970" y="3143014"/>
            <a:ext cx="3800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CONDUCTED 6 COMMUNITY ENGAGEMENT MEETINGS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136685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AWARDED $25K BY THE MONTANA HEALTHCARE FOUNDATION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PARTICIPATED IN LONG-DISTANCE STUDY WORKSHOPS</a:t>
            </a:r>
          </a:p>
          <a:p>
            <a:endParaRPr lang="en-US" sz="1600" i="0" baseline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3DFCF-106B-C44F-0B0D-83964B58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6" y="4916176"/>
            <a:ext cx="3859102" cy="883997"/>
          </a:xfrm>
          <a:prstGeom prst="rect">
            <a:avLst/>
          </a:prstGeom>
        </p:spPr>
      </p:pic>
      <p:sp>
        <p:nvSpPr>
          <p:cNvPr id="3" name="Text_4th Point">
            <a:extLst>
              <a:ext uri="{FF2B5EF4-FFF2-40B4-BE49-F238E27FC236}">
                <a16:creationId xmlns:a16="http://schemas.microsoft.com/office/drawing/2014/main" id="{F9B71486-74E8-0A47-5E20-14072CD29384}"/>
              </a:ext>
            </a:extLst>
          </p:cNvPr>
          <p:cNvSpPr txBox="1"/>
          <p:nvPr/>
        </p:nvSpPr>
        <p:spPr>
          <a:xfrm>
            <a:off x="374401" y="5117072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CO-APPLICANT WITH AMTRAK FOR FED-STATE PARTNERSHIP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2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5145" y="-5258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PROGRMATIC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7" name="4th Text Box (Bottom)">
            <a:extLst>
              <a:ext uri="{FF2B5EF4-FFF2-40B4-BE49-F238E27FC236}">
                <a16:creationId xmlns:a16="http://schemas.microsoft.com/office/drawing/2014/main" id="{DAD94351-8417-4128-B26F-7EFE5BA37B3A}"/>
              </a:ext>
            </a:extLst>
          </p:cNvPr>
          <p:cNvGrpSpPr/>
          <p:nvPr/>
        </p:nvGrpSpPr>
        <p:grpSpPr>
          <a:xfrm>
            <a:off x="332742" y="3924489"/>
            <a:ext cx="3832206" cy="853389"/>
            <a:chOff x="3581865" y="153182"/>
            <a:chExt cx="3832206" cy="85338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AEFBEBF-0093-426E-94D5-22BFED0B092C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759B65B8-6A2A-4E86-BC2A-443C7DFAEE56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_4th Point">
            <a:extLst>
              <a:ext uri="{FF2B5EF4-FFF2-40B4-BE49-F238E27FC236}">
                <a16:creationId xmlns:a16="http://schemas.microsoft.com/office/drawing/2014/main" id="{D7914BF5-2514-490B-A8C3-07F267ECECFF}"/>
              </a:ext>
            </a:extLst>
          </p:cNvPr>
          <p:cNvSpPr txBox="1"/>
          <p:nvPr/>
        </p:nvSpPr>
        <p:spPr>
          <a:xfrm>
            <a:off x="361757" y="4138231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APPLIED FOR THE CORRIDOR ID AND DEVELOPMENT PROGRAM</a:t>
            </a:r>
          </a:p>
        </p:txBody>
      </p:sp>
      <p:grpSp>
        <p:nvGrpSpPr>
          <p:cNvPr id="34" name="3rd Text Box">
            <a:extLst>
              <a:ext uri="{FF2B5EF4-FFF2-40B4-BE49-F238E27FC236}">
                <a16:creationId xmlns:a16="http://schemas.microsoft.com/office/drawing/2014/main" id="{54110FEA-BB11-4328-B495-8DA3DAF67AAE}"/>
              </a:ext>
            </a:extLst>
          </p:cNvPr>
          <p:cNvGrpSpPr/>
          <p:nvPr/>
        </p:nvGrpSpPr>
        <p:grpSpPr>
          <a:xfrm>
            <a:off x="332742" y="2961853"/>
            <a:ext cx="3832206" cy="853389"/>
            <a:chOff x="3581865" y="153182"/>
            <a:chExt cx="3832206" cy="85338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79581E-6777-49C4-96A4-ED98D7EC58CB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CC9EEE00-5C69-40C4-BF52-C1DE16E6AB35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_3rd Point">
            <a:extLst>
              <a:ext uri="{FF2B5EF4-FFF2-40B4-BE49-F238E27FC236}">
                <a16:creationId xmlns:a16="http://schemas.microsoft.com/office/drawing/2014/main" id="{8FAA6994-FBD2-4011-B271-AA0A793EBC27}"/>
              </a:ext>
            </a:extLst>
          </p:cNvPr>
          <p:cNvSpPr txBox="1"/>
          <p:nvPr/>
        </p:nvSpPr>
        <p:spPr>
          <a:xfrm>
            <a:off x="351970" y="3143014"/>
            <a:ext cx="3800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CONDUCTED 6 COMMUNITY ENGAGEMENT MEETINGS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136685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AWARDED $25K BY THE MONTANA HEALTHCARE FOUNDATION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PARTICIPATED IN LONG-DISTANCE STUDY WORKSHOPS</a:t>
            </a:r>
          </a:p>
          <a:p>
            <a:endParaRPr lang="en-US" sz="1600" i="0" baseline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3DFCF-106B-C44F-0B0D-83964B58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6" y="4916176"/>
            <a:ext cx="3859102" cy="883997"/>
          </a:xfrm>
          <a:prstGeom prst="rect">
            <a:avLst/>
          </a:prstGeom>
        </p:spPr>
      </p:pic>
      <p:sp>
        <p:nvSpPr>
          <p:cNvPr id="3" name="Text_4th Point">
            <a:extLst>
              <a:ext uri="{FF2B5EF4-FFF2-40B4-BE49-F238E27FC236}">
                <a16:creationId xmlns:a16="http://schemas.microsoft.com/office/drawing/2014/main" id="{F9B71486-74E8-0A47-5E20-14072CD29384}"/>
              </a:ext>
            </a:extLst>
          </p:cNvPr>
          <p:cNvSpPr txBox="1"/>
          <p:nvPr/>
        </p:nvSpPr>
        <p:spPr>
          <a:xfrm>
            <a:off x="374401" y="5117072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CO-APPLICANT WITH AMTRAK FOR FED-STATE PARTNERSHIP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1A39E-3F01-AA47-07B7-37BA24301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485" y="1038303"/>
            <a:ext cx="3859102" cy="883997"/>
          </a:xfrm>
          <a:prstGeom prst="rect">
            <a:avLst/>
          </a:prstGeom>
        </p:spPr>
      </p:pic>
      <p:sp>
        <p:nvSpPr>
          <p:cNvPr id="5" name="Text_1st Point">
            <a:extLst>
              <a:ext uri="{FF2B5EF4-FFF2-40B4-BE49-F238E27FC236}">
                <a16:creationId xmlns:a16="http://schemas.microsoft.com/office/drawing/2014/main" id="{F0B49BAA-C5EC-A645-B74B-B4710DF7F566}"/>
              </a:ext>
            </a:extLst>
          </p:cNvPr>
          <p:cNvSpPr txBox="1"/>
          <p:nvPr/>
        </p:nvSpPr>
        <p:spPr>
          <a:xfrm>
            <a:off x="7894238" y="1219659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ACCEPTED INTO CORRIDOR ID!</a:t>
            </a:r>
            <a:endParaRPr lang="en-US" sz="2000" i="0" baseline="0" dirty="0"/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230733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nset Image" descr="A picture containing track, nature, mountain, traveling&#10;&#10;Description automatically generated">
            <a:extLst>
              <a:ext uri="{FF2B5EF4-FFF2-40B4-BE49-F238E27FC236}">
                <a16:creationId xmlns:a16="http://schemas.microsoft.com/office/drawing/2014/main" id="{FA722A54-BEC6-41A0-9EE3-E36717724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-3258" y="-6346"/>
            <a:ext cx="12207029" cy="6864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704F6-D1A2-4FD2-93AE-30B08261E421}"/>
              </a:ext>
            </a:extLst>
          </p:cNvPr>
          <p:cNvSpPr txBox="1"/>
          <p:nvPr/>
        </p:nvSpPr>
        <p:spPr>
          <a:xfrm>
            <a:off x="2712720" y="350868"/>
            <a:ext cx="6817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7677987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5145" y="-5258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PROGRMATIC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7" name="4th Text Box (Bottom)">
            <a:extLst>
              <a:ext uri="{FF2B5EF4-FFF2-40B4-BE49-F238E27FC236}">
                <a16:creationId xmlns:a16="http://schemas.microsoft.com/office/drawing/2014/main" id="{DAD94351-8417-4128-B26F-7EFE5BA37B3A}"/>
              </a:ext>
            </a:extLst>
          </p:cNvPr>
          <p:cNvGrpSpPr/>
          <p:nvPr/>
        </p:nvGrpSpPr>
        <p:grpSpPr>
          <a:xfrm>
            <a:off x="332742" y="3924489"/>
            <a:ext cx="3832206" cy="853389"/>
            <a:chOff x="3581865" y="153182"/>
            <a:chExt cx="3832206" cy="85338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AEFBEBF-0093-426E-94D5-22BFED0B092C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759B65B8-6A2A-4E86-BC2A-443C7DFAEE56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_4th Point">
            <a:extLst>
              <a:ext uri="{FF2B5EF4-FFF2-40B4-BE49-F238E27FC236}">
                <a16:creationId xmlns:a16="http://schemas.microsoft.com/office/drawing/2014/main" id="{D7914BF5-2514-490B-A8C3-07F267ECECFF}"/>
              </a:ext>
            </a:extLst>
          </p:cNvPr>
          <p:cNvSpPr txBox="1"/>
          <p:nvPr/>
        </p:nvSpPr>
        <p:spPr>
          <a:xfrm>
            <a:off x="361757" y="4138231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APPLIED FOR THE CORRIDOR ID AND DEVELOPMENT PROGRAM</a:t>
            </a:r>
          </a:p>
        </p:txBody>
      </p:sp>
      <p:grpSp>
        <p:nvGrpSpPr>
          <p:cNvPr id="34" name="3rd Text Box">
            <a:extLst>
              <a:ext uri="{FF2B5EF4-FFF2-40B4-BE49-F238E27FC236}">
                <a16:creationId xmlns:a16="http://schemas.microsoft.com/office/drawing/2014/main" id="{54110FEA-BB11-4328-B495-8DA3DAF67AAE}"/>
              </a:ext>
            </a:extLst>
          </p:cNvPr>
          <p:cNvGrpSpPr/>
          <p:nvPr/>
        </p:nvGrpSpPr>
        <p:grpSpPr>
          <a:xfrm>
            <a:off x="332742" y="2961853"/>
            <a:ext cx="3832206" cy="853389"/>
            <a:chOff x="3581865" y="153182"/>
            <a:chExt cx="3832206" cy="85338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79581E-6777-49C4-96A4-ED98D7EC58CB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CC9EEE00-5C69-40C4-BF52-C1DE16E6AB35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_3rd Point">
            <a:extLst>
              <a:ext uri="{FF2B5EF4-FFF2-40B4-BE49-F238E27FC236}">
                <a16:creationId xmlns:a16="http://schemas.microsoft.com/office/drawing/2014/main" id="{8FAA6994-FBD2-4011-B271-AA0A793EBC27}"/>
              </a:ext>
            </a:extLst>
          </p:cNvPr>
          <p:cNvSpPr txBox="1"/>
          <p:nvPr/>
        </p:nvSpPr>
        <p:spPr>
          <a:xfrm>
            <a:off x="351970" y="3143014"/>
            <a:ext cx="3800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CONDUCTED 6 COMMUNITY ENGAGEMENT MEETINGS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136685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AWARDED $25K BY THE MONTANA HEALTHCARE FOUNDATION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PARTICIPATED IN LONG-DISTANCE STUDY WORKSHOPS</a:t>
            </a:r>
          </a:p>
          <a:p>
            <a:endParaRPr lang="en-US" sz="1600" i="0" baseline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3DFCF-106B-C44F-0B0D-83964B58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6" y="4916176"/>
            <a:ext cx="3859102" cy="883997"/>
          </a:xfrm>
          <a:prstGeom prst="rect">
            <a:avLst/>
          </a:prstGeom>
        </p:spPr>
      </p:pic>
      <p:sp>
        <p:nvSpPr>
          <p:cNvPr id="3" name="Text_4th Point">
            <a:extLst>
              <a:ext uri="{FF2B5EF4-FFF2-40B4-BE49-F238E27FC236}">
                <a16:creationId xmlns:a16="http://schemas.microsoft.com/office/drawing/2014/main" id="{F9B71486-74E8-0A47-5E20-14072CD29384}"/>
              </a:ext>
            </a:extLst>
          </p:cNvPr>
          <p:cNvSpPr txBox="1"/>
          <p:nvPr/>
        </p:nvSpPr>
        <p:spPr>
          <a:xfrm>
            <a:off x="374401" y="5117072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CO-APPLICANT WITH AMTRAK FOR FED-STATE PARTNERSHIP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1A39E-3F01-AA47-07B7-37BA24301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485" y="1038303"/>
            <a:ext cx="3859102" cy="883997"/>
          </a:xfrm>
          <a:prstGeom prst="rect">
            <a:avLst/>
          </a:prstGeom>
        </p:spPr>
      </p:pic>
      <p:sp>
        <p:nvSpPr>
          <p:cNvPr id="5" name="Text_1st Point">
            <a:extLst>
              <a:ext uri="{FF2B5EF4-FFF2-40B4-BE49-F238E27FC236}">
                <a16:creationId xmlns:a16="http://schemas.microsoft.com/office/drawing/2014/main" id="{F0B49BAA-C5EC-A645-B74B-B4710DF7F566}"/>
              </a:ext>
            </a:extLst>
          </p:cNvPr>
          <p:cNvSpPr txBox="1"/>
          <p:nvPr/>
        </p:nvSpPr>
        <p:spPr>
          <a:xfrm>
            <a:off x="7894238" y="1219659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ACCEPTED INTO CORRIDOR ID!</a:t>
            </a:r>
            <a:endParaRPr lang="en-US" sz="2000" i="0" baseline="0" dirty="0"/>
          </a:p>
          <a:p>
            <a:endParaRPr lang="en-US" sz="1600" i="0" baseline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781A6-ABA3-45BB-7569-FC93A6A52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884" y="2034652"/>
            <a:ext cx="3859102" cy="883997"/>
          </a:xfrm>
          <a:prstGeom prst="rect">
            <a:avLst/>
          </a:prstGeom>
        </p:spPr>
      </p:pic>
      <p:sp>
        <p:nvSpPr>
          <p:cNvPr id="8" name="Text_1st Point">
            <a:extLst>
              <a:ext uri="{FF2B5EF4-FFF2-40B4-BE49-F238E27FC236}">
                <a16:creationId xmlns:a16="http://schemas.microsoft.com/office/drawing/2014/main" id="{3D7EEED2-13ED-19AA-BF2F-F5424257D2D6}"/>
              </a:ext>
            </a:extLst>
          </p:cNvPr>
          <p:cNvSpPr txBox="1"/>
          <p:nvPr/>
        </p:nvSpPr>
        <p:spPr>
          <a:xfrm>
            <a:off x="7909223" y="214720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AWARDED $14.9 MILLION FOR RAIL IMPROVEMENTS NEAR MALTA</a:t>
            </a:r>
            <a:endParaRPr lang="en-US" sz="2000" i="0" baseline="0" dirty="0"/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388512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5145" y="-5258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PROGRMATIC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7" name="4th Text Box (Bottom)">
            <a:extLst>
              <a:ext uri="{FF2B5EF4-FFF2-40B4-BE49-F238E27FC236}">
                <a16:creationId xmlns:a16="http://schemas.microsoft.com/office/drawing/2014/main" id="{DAD94351-8417-4128-B26F-7EFE5BA37B3A}"/>
              </a:ext>
            </a:extLst>
          </p:cNvPr>
          <p:cNvGrpSpPr/>
          <p:nvPr/>
        </p:nvGrpSpPr>
        <p:grpSpPr>
          <a:xfrm>
            <a:off x="332742" y="3924489"/>
            <a:ext cx="3832206" cy="853389"/>
            <a:chOff x="3581865" y="153182"/>
            <a:chExt cx="3832206" cy="85338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AEFBEBF-0093-426E-94D5-22BFED0B092C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759B65B8-6A2A-4E86-BC2A-443C7DFAEE56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_4th Point">
            <a:extLst>
              <a:ext uri="{FF2B5EF4-FFF2-40B4-BE49-F238E27FC236}">
                <a16:creationId xmlns:a16="http://schemas.microsoft.com/office/drawing/2014/main" id="{D7914BF5-2514-490B-A8C3-07F267ECECFF}"/>
              </a:ext>
            </a:extLst>
          </p:cNvPr>
          <p:cNvSpPr txBox="1"/>
          <p:nvPr/>
        </p:nvSpPr>
        <p:spPr>
          <a:xfrm>
            <a:off x="361757" y="4138231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APPLIED FOR THE CORRIDOR ID AND DEVELOPMENT PROGRAM</a:t>
            </a:r>
          </a:p>
        </p:txBody>
      </p:sp>
      <p:grpSp>
        <p:nvGrpSpPr>
          <p:cNvPr id="34" name="3rd Text Box">
            <a:extLst>
              <a:ext uri="{FF2B5EF4-FFF2-40B4-BE49-F238E27FC236}">
                <a16:creationId xmlns:a16="http://schemas.microsoft.com/office/drawing/2014/main" id="{54110FEA-BB11-4328-B495-8DA3DAF67AAE}"/>
              </a:ext>
            </a:extLst>
          </p:cNvPr>
          <p:cNvGrpSpPr/>
          <p:nvPr/>
        </p:nvGrpSpPr>
        <p:grpSpPr>
          <a:xfrm>
            <a:off x="332742" y="2961853"/>
            <a:ext cx="3832206" cy="853389"/>
            <a:chOff x="3581865" y="153182"/>
            <a:chExt cx="3832206" cy="85338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79581E-6777-49C4-96A4-ED98D7EC58CB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CC9EEE00-5C69-40C4-BF52-C1DE16E6AB35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_3rd Point">
            <a:extLst>
              <a:ext uri="{FF2B5EF4-FFF2-40B4-BE49-F238E27FC236}">
                <a16:creationId xmlns:a16="http://schemas.microsoft.com/office/drawing/2014/main" id="{8FAA6994-FBD2-4011-B271-AA0A793EBC27}"/>
              </a:ext>
            </a:extLst>
          </p:cNvPr>
          <p:cNvSpPr txBox="1"/>
          <p:nvPr/>
        </p:nvSpPr>
        <p:spPr>
          <a:xfrm>
            <a:off x="351970" y="3143014"/>
            <a:ext cx="3800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CONDUCTED 6 COMMUNITY ENGAGEMENT MEETINGS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136685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AWARDED $25K BY THE MONTANA HEALTHCARE FOUNDATION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PARTICIPATED IN LONG-DISTANCE STUDY WORKSHOPS</a:t>
            </a:r>
          </a:p>
          <a:p>
            <a:endParaRPr lang="en-US" sz="1600" i="0" baseline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3DFCF-106B-C44F-0B0D-83964B58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6" y="4916176"/>
            <a:ext cx="3859102" cy="883997"/>
          </a:xfrm>
          <a:prstGeom prst="rect">
            <a:avLst/>
          </a:prstGeom>
        </p:spPr>
      </p:pic>
      <p:sp>
        <p:nvSpPr>
          <p:cNvPr id="3" name="Text_4th Point">
            <a:extLst>
              <a:ext uri="{FF2B5EF4-FFF2-40B4-BE49-F238E27FC236}">
                <a16:creationId xmlns:a16="http://schemas.microsoft.com/office/drawing/2014/main" id="{F9B71486-74E8-0A47-5E20-14072CD29384}"/>
              </a:ext>
            </a:extLst>
          </p:cNvPr>
          <p:cNvSpPr txBox="1"/>
          <p:nvPr/>
        </p:nvSpPr>
        <p:spPr>
          <a:xfrm>
            <a:off x="374401" y="5117072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CO-APPLICANT WITH AMTRAK FOR FED-STATE PARTNERSHIP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1A39E-3F01-AA47-07B7-37BA24301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485" y="1038303"/>
            <a:ext cx="3859102" cy="883997"/>
          </a:xfrm>
          <a:prstGeom prst="rect">
            <a:avLst/>
          </a:prstGeom>
        </p:spPr>
      </p:pic>
      <p:sp>
        <p:nvSpPr>
          <p:cNvPr id="5" name="Text_1st Point">
            <a:extLst>
              <a:ext uri="{FF2B5EF4-FFF2-40B4-BE49-F238E27FC236}">
                <a16:creationId xmlns:a16="http://schemas.microsoft.com/office/drawing/2014/main" id="{F0B49BAA-C5EC-A645-B74B-B4710DF7F566}"/>
              </a:ext>
            </a:extLst>
          </p:cNvPr>
          <p:cNvSpPr txBox="1"/>
          <p:nvPr/>
        </p:nvSpPr>
        <p:spPr>
          <a:xfrm>
            <a:off x="7894238" y="1219659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ACCEPTED INTO CORRIDOR ID!</a:t>
            </a:r>
            <a:endParaRPr lang="en-US" sz="2000" i="0" baseline="0" dirty="0"/>
          </a:p>
          <a:p>
            <a:endParaRPr lang="en-US" sz="1600" i="0" baseline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781A6-ABA3-45BB-7569-FC93A6A52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884" y="2034652"/>
            <a:ext cx="3859102" cy="883997"/>
          </a:xfrm>
          <a:prstGeom prst="rect">
            <a:avLst/>
          </a:prstGeom>
        </p:spPr>
      </p:pic>
      <p:sp>
        <p:nvSpPr>
          <p:cNvPr id="8" name="Text_1st Point">
            <a:extLst>
              <a:ext uri="{FF2B5EF4-FFF2-40B4-BE49-F238E27FC236}">
                <a16:creationId xmlns:a16="http://schemas.microsoft.com/office/drawing/2014/main" id="{3D7EEED2-13ED-19AA-BF2F-F5424257D2D6}"/>
              </a:ext>
            </a:extLst>
          </p:cNvPr>
          <p:cNvSpPr txBox="1"/>
          <p:nvPr/>
        </p:nvSpPr>
        <p:spPr>
          <a:xfrm>
            <a:off x="7909223" y="214720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AWARDED $14.9 MILLION FOR RAIL IMPROVEMENTS NEAR MALTA</a:t>
            </a:r>
            <a:endParaRPr lang="en-US" sz="2000" i="0" baseline="0" dirty="0"/>
          </a:p>
          <a:p>
            <a:endParaRPr lang="en-US" sz="1600" i="0" baseline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FCC38E-8B8B-4280-771A-2A3135BBE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020" y="2987001"/>
            <a:ext cx="3859102" cy="883997"/>
          </a:xfrm>
          <a:prstGeom prst="rect">
            <a:avLst/>
          </a:prstGeom>
        </p:spPr>
      </p:pic>
      <p:sp>
        <p:nvSpPr>
          <p:cNvPr id="11" name="Text_1st Point">
            <a:extLst>
              <a:ext uri="{FF2B5EF4-FFF2-40B4-BE49-F238E27FC236}">
                <a16:creationId xmlns:a16="http://schemas.microsoft.com/office/drawing/2014/main" id="{E8CA0FDF-5F99-A142-C7CA-A99255084234}"/>
              </a:ext>
            </a:extLst>
          </p:cNvPr>
          <p:cNvSpPr txBox="1"/>
          <p:nvPr/>
        </p:nvSpPr>
        <p:spPr>
          <a:xfrm>
            <a:off x="7792638" y="3173792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KICKED OFF CORRIDOR ID IN JANUARY, 2024 </a:t>
            </a:r>
            <a:endParaRPr lang="en-US" sz="2000" i="0" baseline="0" dirty="0"/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143618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5145" y="-5258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PROGRMATIC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7" name="4th Text Box (Bottom)">
            <a:extLst>
              <a:ext uri="{FF2B5EF4-FFF2-40B4-BE49-F238E27FC236}">
                <a16:creationId xmlns:a16="http://schemas.microsoft.com/office/drawing/2014/main" id="{DAD94351-8417-4128-B26F-7EFE5BA37B3A}"/>
              </a:ext>
            </a:extLst>
          </p:cNvPr>
          <p:cNvGrpSpPr/>
          <p:nvPr/>
        </p:nvGrpSpPr>
        <p:grpSpPr>
          <a:xfrm>
            <a:off x="332742" y="3924489"/>
            <a:ext cx="3832206" cy="853389"/>
            <a:chOff x="3581865" y="153182"/>
            <a:chExt cx="3832206" cy="85338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AEFBEBF-0093-426E-94D5-22BFED0B092C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759B65B8-6A2A-4E86-BC2A-443C7DFAEE56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_4th Point">
            <a:extLst>
              <a:ext uri="{FF2B5EF4-FFF2-40B4-BE49-F238E27FC236}">
                <a16:creationId xmlns:a16="http://schemas.microsoft.com/office/drawing/2014/main" id="{D7914BF5-2514-490B-A8C3-07F267ECECFF}"/>
              </a:ext>
            </a:extLst>
          </p:cNvPr>
          <p:cNvSpPr txBox="1"/>
          <p:nvPr/>
        </p:nvSpPr>
        <p:spPr>
          <a:xfrm>
            <a:off x="361757" y="4138231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APPLIED FOR THE CORRIDOR ID AND DEVELOPMENT PROGRAM</a:t>
            </a:r>
          </a:p>
        </p:txBody>
      </p:sp>
      <p:grpSp>
        <p:nvGrpSpPr>
          <p:cNvPr id="34" name="3rd Text Box">
            <a:extLst>
              <a:ext uri="{FF2B5EF4-FFF2-40B4-BE49-F238E27FC236}">
                <a16:creationId xmlns:a16="http://schemas.microsoft.com/office/drawing/2014/main" id="{54110FEA-BB11-4328-B495-8DA3DAF67AAE}"/>
              </a:ext>
            </a:extLst>
          </p:cNvPr>
          <p:cNvGrpSpPr/>
          <p:nvPr/>
        </p:nvGrpSpPr>
        <p:grpSpPr>
          <a:xfrm>
            <a:off x="332742" y="2961853"/>
            <a:ext cx="3832206" cy="853389"/>
            <a:chOff x="3581865" y="153182"/>
            <a:chExt cx="3832206" cy="85338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79581E-6777-49C4-96A4-ED98D7EC58CB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CC9EEE00-5C69-40C4-BF52-C1DE16E6AB35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_3rd Point">
            <a:extLst>
              <a:ext uri="{FF2B5EF4-FFF2-40B4-BE49-F238E27FC236}">
                <a16:creationId xmlns:a16="http://schemas.microsoft.com/office/drawing/2014/main" id="{8FAA6994-FBD2-4011-B271-AA0A793EBC27}"/>
              </a:ext>
            </a:extLst>
          </p:cNvPr>
          <p:cNvSpPr txBox="1"/>
          <p:nvPr/>
        </p:nvSpPr>
        <p:spPr>
          <a:xfrm>
            <a:off x="351970" y="3143014"/>
            <a:ext cx="3800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CONDUCTED 6 COMMUNITY ENGAGEMENT MEETINGS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136685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AWARDED $25K BY THE MONTANA HEALTHCARE FOUNDATION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PARTICIPATED IN LONG-DISTANCE STUDY WORKSHOPS</a:t>
            </a:r>
          </a:p>
          <a:p>
            <a:endParaRPr lang="en-US" sz="1600" i="0" baseline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3DFCF-106B-C44F-0B0D-83964B58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6" y="4916176"/>
            <a:ext cx="3859102" cy="883997"/>
          </a:xfrm>
          <a:prstGeom prst="rect">
            <a:avLst/>
          </a:prstGeom>
        </p:spPr>
      </p:pic>
      <p:sp>
        <p:nvSpPr>
          <p:cNvPr id="3" name="Text_4th Point">
            <a:extLst>
              <a:ext uri="{FF2B5EF4-FFF2-40B4-BE49-F238E27FC236}">
                <a16:creationId xmlns:a16="http://schemas.microsoft.com/office/drawing/2014/main" id="{F9B71486-74E8-0A47-5E20-14072CD29384}"/>
              </a:ext>
            </a:extLst>
          </p:cNvPr>
          <p:cNvSpPr txBox="1"/>
          <p:nvPr/>
        </p:nvSpPr>
        <p:spPr>
          <a:xfrm>
            <a:off x="374401" y="5117072"/>
            <a:ext cx="374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dirty="0"/>
              <a:t>CO-APPLICANT WITH AMTRAK FOR FED-STATE PARTNERSHIP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1A39E-3F01-AA47-07B7-37BA24301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485" y="1038303"/>
            <a:ext cx="3859102" cy="883997"/>
          </a:xfrm>
          <a:prstGeom prst="rect">
            <a:avLst/>
          </a:prstGeom>
        </p:spPr>
      </p:pic>
      <p:sp>
        <p:nvSpPr>
          <p:cNvPr id="5" name="Text_1st Point">
            <a:extLst>
              <a:ext uri="{FF2B5EF4-FFF2-40B4-BE49-F238E27FC236}">
                <a16:creationId xmlns:a16="http://schemas.microsoft.com/office/drawing/2014/main" id="{F0B49BAA-C5EC-A645-B74B-B4710DF7F566}"/>
              </a:ext>
            </a:extLst>
          </p:cNvPr>
          <p:cNvSpPr txBox="1"/>
          <p:nvPr/>
        </p:nvSpPr>
        <p:spPr>
          <a:xfrm>
            <a:off x="7894238" y="1219659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ACCEPTED INTO CORRIDOR ID!</a:t>
            </a:r>
            <a:endParaRPr lang="en-US" sz="2000" i="0" baseline="0" dirty="0"/>
          </a:p>
          <a:p>
            <a:endParaRPr lang="en-US" sz="1600" i="0" baseline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781A6-ABA3-45BB-7569-FC93A6A52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884" y="2034652"/>
            <a:ext cx="3859102" cy="883997"/>
          </a:xfrm>
          <a:prstGeom prst="rect">
            <a:avLst/>
          </a:prstGeom>
        </p:spPr>
      </p:pic>
      <p:sp>
        <p:nvSpPr>
          <p:cNvPr id="8" name="Text_1st Point">
            <a:extLst>
              <a:ext uri="{FF2B5EF4-FFF2-40B4-BE49-F238E27FC236}">
                <a16:creationId xmlns:a16="http://schemas.microsoft.com/office/drawing/2014/main" id="{3D7EEED2-13ED-19AA-BF2F-F5424257D2D6}"/>
              </a:ext>
            </a:extLst>
          </p:cNvPr>
          <p:cNvSpPr txBox="1"/>
          <p:nvPr/>
        </p:nvSpPr>
        <p:spPr>
          <a:xfrm>
            <a:off x="7909223" y="2147200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AWARDED $14.9 MILLION FOR RAIL IMPROVEMENTS NEAR MALTA</a:t>
            </a:r>
            <a:endParaRPr lang="en-US" sz="2000" i="0" baseline="0" dirty="0"/>
          </a:p>
          <a:p>
            <a:endParaRPr lang="en-US" sz="1600" i="0" baseline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FCC38E-8B8B-4280-771A-2A3135BBE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020" y="2987001"/>
            <a:ext cx="3859102" cy="883997"/>
          </a:xfrm>
          <a:prstGeom prst="rect">
            <a:avLst/>
          </a:prstGeom>
        </p:spPr>
      </p:pic>
      <p:sp>
        <p:nvSpPr>
          <p:cNvPr id="11" name="Text_1st Point">
            <a:extLst>
              <a:ext uri="{FF2B5EF4-FFF2-40B4-BE49-F238E27FC236}">
                <a16:creationId xmlns:a16="http://schemas.microsoft.com/office/drawing/2014/main" id="{E8CA0FDF-5F99-A142-C7CA-A99255084234}"/>
              </a:ext>
            </a:extLst>
          </p:cNvPr>
          <p:cNvSpPr txBox="1"/>
          <p:nvPr/>
        </p:nvSpPr>
        <p:spPr>
          <a:xfrm>
            <a:off x="7792638" y="3173792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KICKED OFF CORRIDOR ID IN JANUARY, 2024 </a:t>
            </a:r>
            <a:endParaRPr lang="en-US" sz="2000" i="0" baseline="0" dirty="0"/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89209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er Bar: Color Only">
            <a:extLst>
              <a:ext uri="{FF2B5EF4-FFF2-40B4-BE49-F238E27FC236}">
                <a16:creationId xmlns:a16="http://schemas.microsoft.com/office/drawing/2014/main" id="{E25DE3A5-B41A-4779-9259-3ACA46D066BE}"/>
              </a:ext>
            </a:extLst>
          </p:cNvPr>
          <p:cNvSpPr/>
          <p:nvPr/>
        </p:nvSpPr>
        <p:spPr>
          <a:xfrm>
            <a:off x="0" y="6641"/>
            <a:ext cx="12192000" cy="886652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Bar: Text">
            <a:extLst>
              <a:ext uri="{FF2B5EF4-FFF2-40B4-BE49-F238E27FC236}">
                <a16:creationId xmlns:a16="http://schemas.microsoft.com/office/drawing/2014/main" id="{D6681150-4460-4D82-B7F5-102163030440}"/>
              </a:ext>
            </a:extLst>
          </p:cNvPr>
          <p:cNvSpPr txBox="1"/>
          <p:nvPr/>
        </p:nvSpPr>
        <p:spPr>
          <a:xfrm>
            <a:off x="0" y="1693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NEXT STEPS FOR THE BSPRA IN 2024</a:t>
            </a:r>
          </a:p>
        </p:txBody>
      </p:sp>
      <p:pic>
        <p:nvPicPr>
          <p:cNvPr id="11" name="Logo" descr="Text&#10;&#10;Description automatically generated">
            <a:extLst>
              <a:ext uri="{FF2B5EF4-FFF2-40B4-BE49-F238E27FC236}">
                <a16:creationId xmlns:a16="http://schemas.microsoft.com/office/drawing/2014/main" id="{6969C93E-0991-4B43-8E50-DBB918D92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" y="5838553"/>
            <a:ext cx="2179324" cy="832106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67BFF2-BDB0-5D12-DE3C-641AEAE70EC9}"/>
              </a:ext>
            </a:extLst>
          </p:cNvPr>
          <p:cNvSpPr txBox="1"/>
          <p:nvPr/>
        </p:nvSpPr>
        <p:spPr>
          <a:xfrm>
            <a:off x="1055914" y="1127034"/>
            <a:ext cx="105809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Add additional counties to BSPRA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Add additional municipal partners to BSPRA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Enter Corridor ID Program, complete Step 1 and begin Step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Encourage Congress to nominate someone from Montana/West to fill a seat on the Amtrak Board of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Support tribal nations, member counties and BNSF with rail enhancements across Montana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Continued engagement with Long-Distance Study</a:t>
            </a:r>
          </a:p>
        </p:txBody>
      </p:sp>
    </p:spTree>
    <p:extLst>
      <p:ext uri="{BB962C8B-B14F-4D97-AF65-F5344CB8AC3E}">
        <p14:creationId xmlns:p14="http://schemas.microsoft.com/office/powerpoint/2010/main" val="40958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nset Image" descr="A picture containing track, nature, mountain, traveling&#10;&#10;Description automatically generated">
            <a:extLst>
              <a:ext uri="{FF2B5EF4-FFF2-40B4-BE49-F238E27FC236}">
                <a16:creationId xmlns:a16="http://schemas.microsoft.com/office/drawing/2014/main" id="{FA722A54-BEC6-41A0-9EE3-E36717724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-3258" y="-6346"/>
            <a:ext cx="12207029" cy="6864345"/>
          </a:xfrm>
          <a:prstGeom prst="rect">
            <a:avLst/>
          </a:prstGeom>
        </p:spPr>
      </p:pic>
      <p:pic>
        <p:nvPicPr>
          <p:cNvPr id="4" name="Picture 3" descr="Ic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216" y="1546020"/>
            <a:ext cx="3113567" cy="3070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704F6-D1A2-4FD2-93AE-30B08261E421}"/>
              </a:ext>
            </a:extLst>
          </p:cNvPr>
          <p:cNvSpPr txBox="1"/>
          <p:nvPr/>
        </p:nvSpPr>
        <p:spPr>
          <a:xfrm>
            <a:off x="3144161" y="350869"/>
            <a:ext cx="5854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DO THIS!</a:t>
            </a:r>
          </a:p>
        </p:txBody>
      </p:sp>
    </p:spTree>
    <p:extLst>
      <p:ext uri="{BB962C8B-B14F-4D97-AF65-F5344CB8AC3E}">
        <p14:creationId xmlns:p14="http://schemas.microsoft.com/office/powerpoint/2010/main" val="24278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nset Image" descr="A picture containing track, nature, mountain, traveling&#10;&#10;Description automatically generated">
            <a:extLst>
              <a:ext uri="{FF2B5EF4-FFF2-40B4-BE49-F238E27FC236}">
                <a16:creationId xmlns:a16="http://schemas.microsoft.com/office/drawing/2014/main" id="{FA722A54-BEC6-41A0-9EE3-E36717724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-3258" y="-6346"/>
            <a:ext cx="12207029" cy="6864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704F6-D1A2-4FD2-93AE-30B08261E421}"/>
              </a:ext>
            </a:extLst>
          </p:cNvPr>
          <p:cNvSpPr txBox="1"/>
          <p:nvPr/>
        </p:nvSpPr>
        <p:spPr>
          <a:xfrm>
            <a:off x="3144161" y="350869"/>
            <a:ext cx="5854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DO THIS!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B953D-003D-1488-FB36-BAC42BDA404C}"/>
              </a:ext>
            </a:extLst>
          </p:cNvPr>
          <p:cNvSpPr txBox="1"/>
          <p:nvPr/>
        </p:nvSpPr>
        <p:spPr>
          <a:xfrm>
            <a:off x="5953760" y="2956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693673-0196-2D5E-F768-E6727497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719" y="2326640"/>
            <a:ext cx="722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nset Image" descr="A picture containing track, nature, mountain, traveling&#10;&#10;Description automatically generated">
            <a:extLst>
              <a:ext uri="{FF2B5EF4-FFF2-40B4-BE49-F238E27FC236}">
                <a16:creationId xmlns:a16="http://schemas.microsoft.com/office/drawing/2014/main" id="{FA722A54-BEC6-41A0-9EE3-E36717724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-3258" y="-6346"/>
            <a:ext cx="12207029" cy="6864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704F6-D1A2-4FD2-93AE-30B08261E421}"/>
              </a:ext>
            </a:extLst>
          </p:cNvPr>
          <p:cNvSpPr txBox="1"/>
          <p:nvPr/>
        </p:nvSpPr>
        <p:spPr>
          <a:xfrm>
            <a:off x="3144161" y="350869"/>
            <a:ext cx="5854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DO THIS!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B953D-003D-1488-FB36-BAC42BDA404C}"/>
              </a:ext>
            </a:extLst>
          </p:cNvPr>
          <p:cNvSpPr txBox="1"/>
          <p:nvPr/>
        </p:nvSpPr>
        <p:spPr>
          <a:xfrm>
            <a:off x="5953760" y="2956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693673-0196-2D5E-F768-E6727497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719" y="2326640"/>
            <a:ext cx="722856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6576CA-A100-CCE9-FA6B-7D1EEC15A340}"/>
              </a:ext>
            </a:extLst>
          </p:cNvPr>
          <p:cNvSpPr txBox="1"/>
          <p:nvPr/>
        </p:nvSpPr>
        <p:spPr>
          <a:xfrm>
            <a:off x="3017520" y="934720"/>
            <a:ext cx="603504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solidFill>
                  <a:schemeClr val="bg1"/>
                </a:solidFill>
              </a:rPr>
              <a:t>406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46493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704F6-D1A2-4FD2-93AE-30B08261E421}"/>
              </a:ext>
            </a:extLst>
          </p:cNvPr>
          <p:cNvSpPr txBox="1"/>
          <p:nvPr/>
        </p:nvSpPr>
        <p:spPr>
          <a:xfrm>
            <a:off x="2712720" y="350868"/>
            <a:ext cx="6817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46C8325E-B7F2-05A3-59FB-C34EB711F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5" y="0"/>
            <a:ext cx="1090114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A8D28-2F71-8676-09CB-A39691DB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719" y="0"/>
            <a:ext cx="722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1314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7825" y="1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ORGANIZATIONAL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ADDED </a:t>
            </a:r>
            <a:r>
              <a:rPr lang="en-US" sz="2000" dirty="0"/>
              <a:t>ONE</a:t>
            </a:r>
            <a:r>
              <a:rPr lang="en-US" sz="2000" i="0" baseline="0" dirty="0"/>
              <a:t> NEW COUNTY</a:t>
            </a:r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31571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324" y="586106"/>
            <a:ext cx="10284541" cy="61861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Header Bar: Color and Text">
            <a:extLst>
              <a:ext uri="{FF2B5EF4-FFF2-40B4-BE49-F238E27FC236}">
                <a16:creationId xmlns:a16="http://schemas.microsoft.com/office/drawing/2014/main" id="{A096BF8E-9E99-426C-930E-524778AAFF20}"/>
              </a:ext>
            </a:extLst>
          </p:cNvPr>
          <p:cNvSpPr/>
          <p:nvPr/>
        </p:nvSpPr>
        <p:spPr>
          <a:xfrm>
            <a:off x="-2808" y="-33867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2020204" charset="0"/>
              </a:rPr>
              <a:t>20 MEMBER COUNTIES</a:t>
            </a:r>
          </a:p>
        </p:txBody>
      </p:sp>
      <p:pic>
        <p:nvPicPr>
          <p:cNvPr id="6" name="Logo" descr="Text&#10;&#10;Description automatically generated">
            <a:extLst>
              <a:ext uri="{FF2B5EF4-FFF2-40B4-BE49-F238E27FC236}">
                <a16:creationId xmlns:a16="http://schemas.microsoft.com/office/drawing/2014/main" id="{CFFDB462-43E6-4FC8-B36F-BA1A936D0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" y="5838553"/>
            <a:ext cx="2179324" cy="8321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D7D307-C32E-05C0-8CAF-193AD2407051}"/>
                  </a:ext>
                </a:extLst>
              </p14:cNvPr>
              <p14:cNvContentPartPr/>
              <p14:nvPr/>
            </p14:nvContentPartPr>
            <p14:xfrm>
              <a:off x="7853120" y="3831280"/>
              <a:ext cx="712800" cy="123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D7D307-C32E-05C0-8CAF-193AD24070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120" y="3768640"/>
                <a:ext cx="838440" cy="13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099549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7825" y="1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ORGANIZATIONAL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212887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HIRED EXECUTIVE MANAGEMENT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ADDED ONE NEW COUNTY</a:t>
            </a:r>
          </a:p>
          <a:p>
            <a:endParaRPr lang="en-US" sz="1600" i="0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3D1AF-2CB5-8DF7-9039-D1005D3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8" y="2987001"/>
            <a:ext cx="3859102" cy="883997"/>
          </a:xfrm>
          <a:prstGeom prst="rect">
            <a:avLst/>
          </a:prstGeom>
        </p:spPr>
      </p:pic>
      <p:sp>
        <p:nvSpPr>
          <p:cNvPr id="6" name="Text_2nd Point">
            <a:extLst>
              <a:ext uri="{FF2B5EF4-FFF2-40B4-BE49-F238E27FC236}">
                <a16:creationId xmlns:a16="http://schemas.microsoft.com/office/drawing/2014/main" id="{2CE07999-DB80-5E26-8CEA-50B96C388868}"/>
              </a:ext>
            </a:extLst>
          </p:cNvPr>
          <p:cNvSpPr txBox="1"/>
          <p:nvPr/>
        </p:nvSpPr>
        <p:spPr>
          <a:xfrm>
            <a:off x="368253" y="3047629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SHIFTED ADMINISTRATIVE SUPPORT TO WSS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3EDC3-7141-6094-740A-893C6C4D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48" y="4032029"/>
            <a:ext cx="3859102" cy="883997"/>
          </a:xfrm>
          <a:prstGeom prst="rect">
            <a:avLst/>
          </a:prstGeom>
        </p:spPr>
      </p:pic>
      <p:sp>
        <p:nvSpPr>
          <p:cNvPr id="10" name="Text_2nd Point">
            <a:extLst>
              <a:ext uri="{FF2B5EF4-FFF2-40B4-BE49-F238E27FC236}">
                <a16:creationId xmlns:a16="http://schemas.microsoft.com/office/drawing/2014/main" id="{6FD99438-5608-87B4-FCCE-B665BC77819C}"/>
              </a:ext>
            </a:extLst>
          </p:cNvPr>
          <p:cNvSpPr txBox="1"/>
          <p:nvPr/>
        </p:nvSpPr>
        <p:spPr>
          <a:xfrm>
            <a:off x="370138" y="414774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OPENED BILLINGS OFFICE</a:t>
            </a:r>
          </a:p>
        </p:txBody>
      </p:sp>
    </p:spTree>
    <p:extLst>
      <p:ext uri="{BB962C8B-B14F-4D97-AF65-F5344CB8AC3E}">
        <p14:creationId xmlns:p14="http://schemas.microsoft.com/office/powerpoint/2010/main" val="295585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7825" y="1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ORGANIZATIONAL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212887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HIRED EXECUTIVE MANAGEMENT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ADDED ONE NEW COUNTY</a:t>
            </a:r>
          </a:p>
          <a:p>
            <a:endParaRPr lang="en-US" sz="1600" i="0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3D1AF-2CB5-8DF7-9039-D1005D3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8" y="2987001"/>
            <a:ext cx="3859102" cy="883997"/>
          </a:xfrm>
          <a:prstGeom prst="rect">
            <a:avLst/>
          </a:prstGeom>
        </p:spPr>
      </p:pic>
      <p:sp>
        <p:nvSpPr>
          <p:cNvPr id="6" name="Text_2nd Point">
            <a:extLst>
              <a:ext uri="{FF2B5EF4-FFF2-40B4-BE49-F238E27FC236}">
                <a16:creationId xmlns:a16="http://schemas.microsoft.com/office/drawing/2014/main" id="{2CE07999-DB80-5E26-8CEA-50B96C388868}"/>
              </a:ext>
            </a:extLst>
          </p:cNvPr>
          <p:cNvSpPr txBox="1"/>
          <p:nvPr/>
        </p:nvSpPr>
        <p:spPr>
          <a:xfrm>
            <a:off x="368253" y="3047629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SHIFTED ADMINISTRATIVE SUPPORT TO WSS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3EDC3-7141-6094-740A-893C6C4D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48" y="4032029"/>
            <a:ext cx="3859102" cy="883997"/>
          </a:xfrm>
          <a:prstGeom prst="rect">
            <a:avLst/>
          </a:prstGeom>
        </p:spPr>
      </p:pic>
      <p:sp>
        <p:nvSpPr>
          <p:cNvPr id="10" name="Text_2nd Point">
            <a:extLst>
              <a:ext uri="{FF2B5EF4-FFF2-40B4-BE49-F238E27FC236}">
                <a16:creationId xmlns:a16="http://schemas.microsoft.com/office/drawing/2014/main" id="{6FD99438-5608-87B4-FCCE-B665BC77819C}"/>
              </a:ext>
            </a:extLst>
          </p:cNvPr>
          <p:cNvSpPr txBox="1"/>
          <p:nvPr/>
        </p:nvSpPr>
        <p:spPr>
          <a:xfrm>
            <a:off x="370138" y="414774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OPENED BILLINGS OFFICE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FB34F-2421-0C64-3D16-D13387B06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53" y="5143735"/>
            <a:ext cx="3865199" cy="883997"/>
          </a:xfrm>
          <a:prstGeom prst="rect">
            <a:avLst/>
          </a:prstGeom>
        </p:spPr>
      </p:pic>
      <p:sp>
        <p:nvSpPr>
          <p:cNvPr id="8" name="Text_2nd Point">
            <a:extLst>
              <a:ext uri="{FF2B5EF4-FFF2-40B4-BE49-F238E27FC236}">
                <a16:creationId xmlns:a16="http://schemas.microsoft.com/office/drawing/2014/main" id="{143F9941-38EF-D956-3FD7-C8034F58982A}"/>
              </a:ext>
            </a:extLst>
          </p:cNvPr>
          <p:cNvSpPr txBox="1"/>
          <p:nvPr/>
        </p:nvSpPr>
        <p:spPr>
          <a:xfrm>
            <a:off x="368253" y="536018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HELD ANNUAL MEETING IN BUTTE</a:t>
            </a:r>
          </a:p>
        </p:txBody>
      </p:sp>
    </p:spTree>
    <p:extLst>
      <p:ext uri="{BB962C8B-B14F-4D97-AF65-F5344CB8AC3E}">
        <p14:creationId xmlns:p14="http://schemas.microsoft.com/office/powerpoint/2010/main" val="372348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- Green">
            <a:extLst>
              <a:ext uri="{FF2B5EF4-FFF2-40B4-BE49-F238E27FC236}">
                <a16:creationId xmlns:a16="http://schemas.microsoft.com/office/drawing/2014/main" id="{ABB8C268-9823-4687-B967-2BDB70F4F273}"/>
              </a:ext>
            </a:extLst>
          </p:cNvPr>
          <p:cNvSpPr/>
          <p:nvPr/>
        </p:nvSpPr>
        <p:spPr>
          <a:xfrm>
            <a:off x="-1" y="936171"/>
            <a:ext cx="4535737" cy="6415273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eader Text">
            <a:extLst>
              <a:ext uri="{FF2B5EF4-FFF2-40B4-BE49-F238E27FC236}">
                <a16:creationId xmlns:a16="http://schemas.microsoft.com/office/drawing/2014/main" id="{46244E2C-0C9B-4DF2-AF96-596D21871F6D}"/>
              </a:ext>
            </a:extLst>
          </p:cNvPr>
          <p:cNvSpPr txBox="1"/>
          <p:nvPr/>
        </p:nvSpPr>
        <p:spPr>
          <a:xfrm>
            <a:off x="1" y="313729"/>
            <a:ext cx="4452730" cy="1111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ktiv Grotesk Medium" panose="020B0504020202020204" pitchFamily="34" charset="0"/>
              <a:cs typeface="Aktiv Grotesk Medium" panose="020B0504020202020204" pitchFamily="34" charset="0"/>
            </a:endParaRPr>
          </a:p>
        </p:txBody>
      </p:sp>
      <p:sp>
        <p:nvSpPr>
          <p:cNvPr id="3" name="Main Text">
            <a:extLst>
              <a:ext uri="{FF2B5EF4-FFF2-40B4-BE49-F238E27FC236}">
                <a16:creationId xmlns:a16="http://schemas.microsoft.com/office/drawing/2014/main" id="{E146817D-C176-4921-9F03-4DFC022E1150}"/>
              </a:ext>
            </a:extLst>
          </p:cNvPr>
          <p:cNvSpPr txBox="1"/>
          <p:nvPr/>
        </p:nvSpPr>
        <p:spPr>
          <a:xfrm>
            <a:off x="419995" y="791040"/>
            <a:ext cx="3797300" cy="47524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Logo" descr="Text&#10;&#10;Description automatically generated">
            <a:extLst>
              <a:ext uri="{FF2B5EF4-FFF2-40B4-BE49-F238E27FC236}">
                <a16:creationId xmlns:a16="http://schemas.microsoft.com/office/drawing/2014/main" id="{4EFB354B-1AD0-4A06-A791-BF36D649B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" y="5838553"/>
            <a:ext cx="2179324" cy="832106"/>
          </a:xfrm>
          <a:prstGeom prst="rect">
            <a:avLst/>
          </a:prstGeom>
        </p:spPr>
      </p:pic>
      <p:pic>
        <p:nvPicPr>
          <p:cNvPr id="27" name="Father and Son Trip">
            <a:extLst>
              <a:ext uri="{FF2B5EF4-FFF2-40B4-BE49-F238E27FC236}">
                <a16:creationId xmlns:a16="http://schemas.microsoft.com/office/drawing/2014/main" id="{97CC1531-A17E-4BE3-B035-B4F35B735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6303"/>
          <a:stretch/>
        </p:blipFill>
        <p:spPr>
          <a:xfrm>
            <a:off x="5297334" y="-17940"/>
            <a:ext cx="4832186" cy="4148589"/>
          </a:xfrm>
          <a:prstGeom prst="rect">
            <a:avLst/>
          </a:prstGeom>
        </p:spPr>
      </p:pic>
      <p:pic>
        <p:nvPicPr>
          <p:cNvPr id="31" name="Male Business Commuter">
            <a:extLst>
              <a:ext uri="{FF2B5EF4-FFF2-40B4-BE49-F238E27FC236}">
                <a16:creationId xmlns:a16="http://schemas.microsoft.com/office/drawing/2014/main" id="{D9206975-63B4-4692-8F96-D881A717C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r="7748"/>
          <a:stretch/>
        </p:blipFill>
        <p:spPr>
          <a:xfrm>
            <a:off x="8418739" y="3762587"/>
            <a:ext cx="3763592" cy="3341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1EA14-AB11-FB45-914E-BA5BCBBF8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649779" y="583718"/>
            <a:ext cx="5275579" cy="3956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E8915-217E-AC7C-9BDC-092D765015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259" y="4155816"/>
            <a:ext cx="3745956" cy="28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mmuter Sleeping Image">
            <a:extLst>
              <a:ext uri="{FF2B5EF4-FFF2-40B4-BE49-F238E27FC236}">
                <a16:creationId xmlns:a16="http://schemas.microsoft.com/office/drawing/2014/main" id="{EACCDD2A-0804-4206-93F4-A3F658C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383"/>
          <a:stretch/>
        </p:blipFill>
        <p:spPr>
          <a:xfrm>
            <a:off x="7825" y="1"/>
            <a:ext cx="12186855" cy="6858000"/>
          </a:xfrm>
          <a:prstGeom prst="rect">
            <a:avLst/>
          </a:prstGeom>
        </p:spPr>
      </p:pic>
      <p:sp>
        <p:nvSpPr>
          <p:cNvPr id="7" name="Header Bar: Color and Text">
            <a:extLst>
              <a:ext uri="{FF2B5EF4-FFF2-40B4-BE49-F238E27FC236}">
                <a16:creationId xmlns:a16="http://schemas.microsoft.com/office/drawing/2014/main" id="{66118633-12FA-4F8C-8DD8-7D99660EB615}"/>
              </a:ext>
            </a:extLst>
          </p:cNvPr>
          <p:cNvSpPr/>
          <p:nvPr/>
        </p:nvSpPr>
        <p:spPr>
          <a:xfrm>
            <a:off x="-2808" y="-31898"/>
            <a:ext cx="12194807" cy="770225"/>
          </a:xfrm>
          <a:prstGeom prst="rect">
            <a:avLst/>
          </a:prstGeom>
          <a:solidFill>
            <a:srgbClr val="697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tiv Grotesk Ex" panose="020B0604020203020204" pitchFamily="34" charset="0"/>
              </a:rPr>
              <a:t>ORGANIZATIONAL MILESTONES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tiv Grotesk Ex" panose="020B0604020202020204" charset="0"/>
            </a:endParaRPr>
          </a:p>
        </p:txBody>
      </p:sp>
      <p:grpSp>
        <p:nvGrpSpPr>
          <p:cNvPr id="31" name="2nd Text Box">
            <a:extLst>
              <a:ext uri="{FF2B5EF4-FFF2-40B4-BE49-F238E27FC236}">
                <a16:creationId xmlns:a16="http://schemas.microsoft.com/office/drawing/2014/main" id="{3E47970D-11E3-4AE4-80C5-0675EF86374A}"/>
              </a:ext>
            </a:extLst>
          </p:cNvPr>
          <p:cNvGrpSpPr/>
          <p:nvPr/>
        </p:nvGrpSpPr>
        <p:grpSpPr>
          <a:xfrm>
            <a:off x="320098" y="1992993"/>
            <a:ext cx="3832206" cy="853389"/>
            <a:chOff x="3581865" y="153182"/>
            <a:chExt cx="3832206" cy="85338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740E54-9092-445B-B6BC-EE388B880F6D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BB30FEA-5AD7-435D-BA2D-A9ADDCD63369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_2nd Point">
            <a:extLst>
              <a:ext uri="{FF2B5EF4-FFF2-40B4-BE49-F238E27FC236}">
                <a16:creationId xmlns:a16="http://schemas.microsoft.com/office/drawing/2014/main" id="{D055D958-D3DE-4F28-8ADB-54B1E479E711}"/>
              </a:ext>
            </a:extLst>
          </p:cNvPr>
          <p:cNvSpPr txBox="1"/>
          <p:nvPr/>
        </p:nvSpPr>
        <p:spPr>
          <a:xfrm>
            <a:off x="332742" y="2212887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HIRED EXECUTIVE MANAGEMENT</a:t>
            </a:r>
          </a:p>
        </p:txBody>
      </p:sp>
      <p:grpSp>
        <p:nvGrpSpPr>
          <p:cNvPr id="24" name="1st Text Box _TOP">
            <a:extLst>
              <a:ext uri="{FF2B5EF4-FFF2-40B4-BE49-F238E27FC236}">
                <a16:creationId xmlns:a16="http://schemas.microsoft.com/office/drawing/2014/main" id="{563974D2-F71D-4143-8A8D-4674DA38D81E}"/>
              </a:ext>
            </a:extLst>
          </p:cNvPr>
          <p:cNvGrpSpPr/>
          <p:nvPr/>
        </p:nvGrpSpPr>
        <p:grpSpPr>
          <a:xfrm>
            <a:off x="320098" y="996644"/>
            <a:ext cx="3832206" cy="853389"/>
            <a:chOff x="3581865" y="153182"/>
            <a:chExt cx="3832206" cy="85338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B990EFA-C468-48B2-B1A4-080A20BC2F65}"/>
                </a:ext>
              </a:extLst>
            </p:cNvPr>
            <p:cNvSpPr/>
            <p:nvPr/>
          </p:nvSpPr>
          <p:spPr>
            <a:xfrm>
              <a:off x="3581865" y="153182"/>
              <a:ext cx="3832206" cy="853389"/>
            </a:xfrm>
            <a:prstGeom prst="roundRect">
              <a:avLst/>
            </a:prstGeom>
            <a:solidFill>
              <a:srgbClr val="CDD2C8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ACCF10C3-EB11-4434-967F-725DF1984242}"/>
                </a:ext>
              </a:extLst>
            </p:cNvPr>
            <p:cNvSpPr txBox="1"/>
            <p:nvPr/>
          </p:nvSpPr>
          <p:spPr>
            <a:xfrm>
              <a:off x="3623524" y="194841"/>
              <a:ext cx="3748888" cy="770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_1st Point">
            <a:extLst>
              <a:ext uri="{FF2B5EF4-FFF2-40B4-BE49-F238E27FC236}">
                <a16:creationId xmlns:a16="http://schemas.microsoft.com/office/drawing/2014/main" id="{6A44ED41-C71A-48E7-832E-31AB7E52AD12}"/>
              </a:ext>
            </a:extLst>
          </p:cNvPr>
          <p:cNvSpPr txBox="1"/>
          <p:nvPr/>
        </p:nvSpPr>
        <p:spPr>
          <a:xfrm>
            <a:off x="308664" y="1261740"/>
            <a:ext cx="38322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0" baseline="0" dirty="0"/>
              <a:t>ADDED ONE NEW COUNTY</a:t>
            </a:r>
          </a:p>
          <a:p>
            <a:endParaRPr lang="en-US" sz="1600" i="0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3D1AF-2CB5-8DF7-9039-D1005D3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8" y="2987001"/>
            <a:ext cx="3859102" cy="883997"/>
          </a:xfrm>
          <a:prstGeom prst="rect">
            <a:avLst/>
          </a:prstGeom>
        </p:spPr>
      </p:pic>
      <p:sp>
        <p:nvSpPr>
          <p:cNvPr id="6" name="Text_2nd Point">
            <a:extLst>
              <a:ext uri="{FF2B5EF4-FFF2-40B4-BE49-F238E27FC236}">
                <a16:creationId xmlns:a16="http://schemas.microsoft.com/office/drawing/2014/main" id="{2CE07999-DB80-5E26-8CEA-50B96C388868}"/>
              </a:ext>
            </a:extLst>
          </p:cNvPr>
          <p:cNvSpPr txBox="1"/>
          <p:nvPr/>
        </p:nvSpPr>
        <p:spPr>
          <a:xfrm>
            <a:off x="368253" y="3047629"/>
            <a:ext cx="378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SHIFTED ADMINISTRATIVE SUPPORT TO WSS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3EDC3-7141-6094-740A-893C6C4D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48" y="4032029"/>
            <a:ext cx="3859102" cy="883997"/>
          </a:xfrm>
          <a:prstGeom prst="rect">
            <a:avLst/>
          </a:prstGeom>
        </p:spPr>
      </p:pic>
      <p:sp>
        <p:nvSpPr>
          <p:cNvPr id="10" name="Text_2nd Point">
            <a:extLst>
              <a:ext uri="{FF2B5EF4-FFF2-40B4-BE49-F238E27FC236}">
                <a16:creationId xmlns:a16="http://schemas.microsoft.com/office/drawing/2014/main" id="{6FD99438-5608-87B4-FCCE-B665BC77819C}"/>
              </a:ext>
            </a:extLst>
          </p:cNvPr>
          <p:cNvSpPr txBox="1"/>
          <p:nvPr/>
        </p:nvSpPr>
        <p:spPr>
          <a:xfrm>
            <a:off x="370138" y="414774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OPENED BILLINGS OFFICE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FB34F-2421-0C64-3D16-D13387B06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53" y="5143735"/>
            <a:ext cx="3865199" cy="883997"/>
          </a:xfrm>
          <a:prstGeom prst="rect">
            <a:avLst/>
          </a:prstGeom>
        </p:spPr>
      </p:pic>
      <p:sp>
        <p:nvSpPr>
          <p:cNvPr id="8" name="Text_2nd Point">
            <a:extLst>
              <a:ext uri="{FF2B5EF4-FFF2-40B4-BE49-F238E27FC236}">
                <a16:creationId xmlns:a16="http://schemas.microsoft.com/office/drawing/2014/main" id="{143F9941-38EF-D956-3FD7-C8034F58982A}"/>
              </a:ext>
            </a:extLst>
          </p:cNvPr>
          <p:cNvSpPr txBox="1"/>
          <p:nvPr/>
        </p:nvSpPr>
        <p:spPr>
          <a:xfrm>
            <a:off x="368253" y="5360182"/>
            <a:ext cx="37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HELD ANNUAL MEETING IN BUTTE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1AE58-E1CF-A65C-4F41-1FE8ED75E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831" y="973142"/>
            <a:ext cx="3865199" cy="883997"/>
          </a:xfrm>
          <a:prstGeom prst="rect">
            <a:avLst/>
          </a:prstGeom>
        </p:spPr>
      </p:pic>
      <p:sp>
        <p:nvSpPr>
          <p:cNvPr id="12" name="Text_1st Point">
            <a:extLst>
              <a:ext uri="{FF2B5EF4-FFF2-40B4-BE49-F238E27FC236}">
                <a16:creationId xmlns:a16="http://schemas.microsoft.com/office/drawing/2014/main" id="{DBF6ABCF-7EE6-1CFD-CDD7-88A418D050B0}"/>
              </a:ext>
            </a:extLst>
          </p:cNvPr>
          <p:cNvSpPr txBox="1"/>
          <p:nvPr/>
        </p:nvSpPr>
        <p:spPr>
          <a:xfrm>
            <a:off x="7986172" y="1225479"/>
            <a:ext cx="38322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CHAIR APPOINTED TO AASHTO-CORT</a:t>
            </a:r>
            <a:endParaRPr lang="en-US" sz="2000" i="0" baseline="0" dirty="0"/>
          </a:p>
          <a:p>
            <a:endParaRPr lang="en-US" sz="1600" i="0" baseline="0" dirty="0"/>
          </a:p>
        </p:txBody>
      </p:sp>
    </p:spTree>
    <p:extLst>
      <p:ext uri="{BB962C8B-B14F-4D97-AF65-F5344CB8AC3E}">
        <p14:creationId xmlns:p14="http://schemas.microsoft.com/office/powerpoint/2010/main" val="394818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17105</TotalTime>
  <Words>633</Words>
  <Application>Microsoft Office PowerPoint</Application>
  <PresentationFormat>Widescreen</PresentationFormat>
  <Paragraphs>150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Aktiv Grotesk</vt:lpstr>
      <vt:lpstr>Calibri Light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Hess;K Mita</dc:creator>
  <cp:lastModifiedBy>David Strohmaier</cp:lastModifiedBy>
  <cp:revision>119</cp:revision>
  <dcterms:created xsi:type="dcterms:W3CDTF">2020-07-20T23:22:18Z</dcterms:created>
  <dcterms:modified xsi:type="dcterms:W3CDTF">2024-01-10T13:57:59Z</dcterms:modified>
</cp:coreProperties>
</file>